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393" r:id="rId2"/>
    <p:sldId id="443" r:id="rId3"/>
    <p:sldId id="297" r:id="rId4"/>
    <p:sldId id="335" r:id="rId5"/>
    <p:sldId id="347" r:id="rId6"/>
    <p:sldId id="336" r:id="rId7"/>
    <p:sldId id="287" r:id="rId8"/>
    <p:sldId id="267" r:id="rId9"/>
    <p:sldId id="444" r:id="rId10"/>
    <p:sldId id="291" r:id="rId11"/>
    <p:sldId id="33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291"/>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274CD7-74B8-9748-938B-A015DAAACE68}" type="datetimeFigureOut">
              <a:rPr lang="en-US" smtClean="0"/>
              <a:t>8/22/21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2D9A9E-E013-7B42-B81C-C8506832BAD1}" type="slidenum">
              <a:rPr lang="en-US" smtClean="0"/>
              <a:t>‹#›</a:t>
            </a:fld>
            <a:endParaRPr lang="en-US"/>
          </a:p>
        </p:txBody>
      </p:sp>
    </p:spTree>
    <p:extLst>
      <p:ext uri="{BB962C8B-B14F-4D97-AF65-F5344CB8AC3E}">
        <p14:creationId xmlns:p14="http://schemas.microsoft.com/office/powerpoint/2010/main" val="3087203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55D31B78-D502-2F4A-A79F-7BE6396E9720}"/>
              </a:ext>
            </a:extLst>
          </p:cNvPr>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Rectangle 3">
            <a:extLst>
              <a:ext uri="{FF2B5EF4-FFF2-40B4-BE49-F238E27FC236}">
                <a16:creationId xmlns:a16="http://schemas.microsoft.com/office/drawing/2014/main" id="{1F18D05F-58B5-CE4D-A217-8712470FA94A}"/>
              </a:ext>
            </a:extLst>
          </p:cNvPr>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r>
              <a:rPr lang="en-CA" altLang="es-MX"/>
              <a:t>What is the internal context of business? The internal context of business includes four broad areas:</a:t>
            </a:r>
          </a:p>
          <a:p>
            <a:pPr eaLnBrk="1" hangingPunct="1">
              <a:lnSpc>
                <a:spcPct val="90000"/>
              </a:lnSpc>
            </a:pPr>
            <a:endParaRPr lang="en-CA" altLang="es-MX"/>
          </a:p>
          <a:p>
            <a:pPr eaLnBrk="1" hangingPunct="1">
              <a:lnSpc>
                <a:spcPct val="90000"/>
              </a:lnSpc>
            </a:pPr>
            <a:r>
              <a:rPr lang="en-CA" altLang="es-MX"/>
              <a:t>Labour – Labour, in a broad sense, involves the people that the company hires and work towards the company’s goals and objectives. In Chapter 2, we will consider the employer-employee relationship and current labour issues in the workplace.</a:t>
            </a:r>
          </a:p>
          <a:p>
            <a:pPr eaLnBrk="1" hangingPunct="1">
              <a:lnSpc>
                <a:spcPct val="90000"/>
              </a:lnSpc>
            </a:pPr>
            <a:endParaRPr lang="en-CA" altLang="es-MX"/>
          </a:p>
          <a:p>
            <a:pPr eaLnBrk="1" hangingPunct="1">
              <a:lnSpc>
                <a:spcPct val="90000"/>
              </a:lnSpc>
            </a:pPr>
            <a:r>
              <a:rPr lang="en-CA" altLang="es-MX"/>
              <a:t>Leadership –  Leadership involves the management of the organization that leads and motivates its employees. In Chapter 3, we will consider how management should best manage its workforce, and whether or not traditional approaches to managing people are still relevant for today’s companies.</a:t>
            </a:r>
          </a:p>
          <a:p>
            <a:pPr eaLnBrk="1" hangingPunct="1">
              <a:lnSpc>
                <a:spcPct val="90000"/>
              </a:lnSpc>
            </a:pPr>
            <a:endParaRPr lang="en-CA" altLang="es-MX"/>
          </a:p>
          <a:p>
            <a:pPr eaLnBrk="1" hangingPunct="1">
              <a:lnSpc>
                <a:spcPct val="90000"/>
              </a:lnSpc>
            </a:pPr>
            <a:r>
              <a:rPr lang="en-CA" altLang="es-MX"/>
              <a:t>Structure – The structure of a business can also be a determinant of a businesses’ success. How large or small should a business be in terms of its departments and people? What is the right structure to ensure the optimal amount of productivity, communication, and the ability of an organization to adapt to changes in its external environment?</a:t>
            </a:r>
          </a:p>
          <a:p>
            <a:pPr eaLnBrk="1" hangingPunct="1">
              <a:lnSpc>
                <a:spcPct val="90000"/>
              </a:lnSpc>
            </a:pPr>
            <a:endParaRPr lang="en-CA" altLang="es-MX"/>
          </a:p>
          <a:p>
            <a:pPr eaLnBrk="1" hangingPunct="1">
              <a:lnSpc>
                <a:spcPct val="90000"/>
              </a:lnSpc>
            </a:pPr>
            <a:r>
              <a:rPr lang="en-CA" altLang="es-MX"/>
              <a:t>Strategy – And strategy. In Chapter 5, Strategy will be discussed. We will examine what are various strategies businesses should consider and what strategy is best given their industry, competitive pressures and other influential factors.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D4527E1A-99F8-9A44-8B1D-FF2BFE1994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8ACF5F5-18A8-674A-9ECE-C7A8018984EB}" type="slidenum">
              <a:rPr lang="en-US" altLang="en-US" b="0"/>
              <a:pPr/>
              <a:t>10</a:t>
            </a:fld>
            <a:endParaRPr lang="en-US" altLang="en-US" b="0"/>
          </a:p>
        </p:txBody>
      </p:sp>
      <p:sp>
        <p:nvSpPr>
          <p:cNvPr id="12290" name="Rectangle 2">
            <a:extLst>
              <a:ext uri="{FF2B5EF4-FFF2-40B4-BE49-F238E27FC236}">
                <a16:creationId xmlns:a16="http://schemas.microsoft.com/office/drawing/2014/main" id="{64FAD2A5-41A5-8A46-A1CD-91708E3DE4B5}"/>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46088B7B-37AC-F24F-B8B8-15FF5397BC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6A7B555B-5AD4-6B43-AF46-EDCD838D2D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C2122C6-DAFC-F044-A4F5-5C8188381C21}" type="slidenum">
              <a:rPr lang="en-US" altLang="en-US" b="0"/>
              <a:pPr/>
              <a:t>11</a:t>
            </a:fld>
            <a:endParaRPr lang="en-US" altLang="en-US" b="0"/>
          </a:p>
        </p:txBody>
      </p:sp>
      <p:sp>
        <p:nvSpPr>
          <p:cNvPr id="14338" name="Rectangle 2">
            <a:extLst>
              <a:ext uri="{FF2B5EF4-FFF2-40B4-BE49-F238E27FC236}">
                <a16:creationId xmlns:a16="http://schemas.microsoft.com/office/drawing/2014/main" id="{304BD70D-7BD9-F749-AC9C-42FC250B0AA7}"/>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B97E62DD-848D-7C48-A184-712A76AC82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3FB8379D-28E4-DE41-86A2-1A5512B23DFD}"/>
              </a:ext>
            </a:extLst>
          </p:cNvPr>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8" name="Rectangle 3">
            <a:extLst>
              <a:ext uri="{FF2B5EF4-FFF2-40B4-BE49-F238E27FC236}">
                <a16:creationId xmlns:a16="http://schemas.microsoft.com/office/drawing/2014/main" id="{F995BEAE-DCED-9648-9970-09F5369069FC}"/>
              </a:ext>
            </a:extLst>
          </p:cNvPr>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s-MX" sz="1100"/>
              <a:t>What is the external environment of business?</a:t>
            </a:r>
          </a:p>
          <a:p>
            <a:pPr eaLnBrk="1" hangingPunct="1"/>
            <a:endParaRPr lang="en-CA" altLang="es-MX" sz="1100"/>
          </a:p>
          <a:p>
            <a:pPr eaLnBrk="1" hangingPunct="1"/>
            <a:r>
              <a:rPr lang="en-CA" altLang="es-MX" sz="1100"/>
              <a:t>Each factor in an organization’s external environment can be considered as existing in two spheres: a specific sphere or environment within which the organization directly operates, and a general sphere or environment that would encompass the external environments of all organizations in a society. </a:t>
            </a:r>
          </a:p>
          <a:p>
            <a:pPr eaLnBrk="1" hangingPunct="1"/>
            <a:endParaRPr lang="en-CA" altLang="es-MX" sz="1100"/>
          </a:p>
          <a:p>
            <a:pPr eaLnBrk="1" hangingPunct="1"/>
            <a:r>
              <a:rPr lang="en-CA" altLang="es-MX" sz="1100"/>
              <a:t>The </a:t>
            </a:r>
            <a:r>
              <a:rPr lang="en-CA" altLang="es-MX" sz="1100" i="1"/>
              <a:t>specific sphere </a:t>
            </a:r>
            <a:r>
              <a:rPr lang="en-CA" altLang="es-MX" sz="1100"/>
              <a:t>has been referred to as the environmental domain of the organization. For example, changes in the international environment may be a common factor for all organizations with, say, trade agreements affecting Canadian industry in general. However, some industries may be differentially affected by changes in the international environment via trade agreements. Not all organizations within an industry or within different industries are equally affected by changes in the environment. There are changes that affect all or some industries, and there are changes or factors that influence the direct sphere or environment of specific organizations.</a:t>
            </a:r>
          </a:p>
          <a:p>
            <a:pPr eaLnBrk="1" hangingPunct="1"/>
            <a:endParaRPr lang="en-CA" altLang="es-MX" sz="1100"/>
          </a:p>
          <a:p>
            <a:pPr eaLnBrk="1" hangingPunct="1"/>
            <a:r>
              <a:rPr lang="en-CA" altLang="es-MX" sz="1100"/>
              <a:t>The sphere surrounding the organization’s specific environment is typically referred to as the </a:t>
            </a:r>
            <a:r>
              <a:rPr lang="en-CA" altLang="es-MX" sz="1100" i="1"/>
              <a:t>general environment</a:t>
            </a:r>
            <a:r>
              <a:rPr lang="en-CA" altLang="es-MX" sz="1100"/>
              <a:t>. The forces that make up the general environment ultimately shape the specific environment of the organization. Consequently, the general environment will also influence the organization’s ability to obtain resources.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25D9FE71-68B5-044A-88BA-B557160068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1240E69-7F13-0240-8997-94BC55E7A1F6}" type="slidenum">
              <a:rPr lang="en-US" altLang="en-US" b="0"/>
              <a:pPr/>
              <a:t>3</a:t>
            </a:fld>
            <a:endParaRPr lang="en-US" altLang="en-US" b="0"/>
          </a:p>
        </p:txBody>
      </p:sp>
      <p:sp>
        <p:nvSpPr>
          <p:cNvPr id="14338" name="Rectangle 2">
            <a:extLst>
              <a:ext uri="{FF2B5EF4-FFF2-40B4-BE49-F238E27FC236}">
                <a16:creationId xmlns:a16="http://schemas.microsoft.com/office/drawing/2014/main" id="{5CA5288B-AD6A-FD42-B274-6157B0AA5232}"/>
              </a:ext>
            </a:extLst>
          </p:cNvPr>
          <p:cNvSpPr>
            <a:spLocks noRot="1" noChangeArrowheads="1" noTextEdit="1"/>
          </p:cNvSpPr>
          <p:nvPr>
            <p:ph type="sldImg"/>
          </p:nvPr>
        </p:nvSpPr>
        <p:spPr>
          <a:ln/>
        </p:spPr>
      </p:sp>
      <p:sp>
        <p:nvSpPr>
          <p:cNvPr id="14339" name="Rectangle 3">
            <a:extLst>
              <a:ext uri="{FF2B5EF4-FFF2-40B4-BE49-F238E27FC236}">
                <a16:creationId xmlns:a16="http://schemas.microsoft.com/office/drawing/2014/main" id="{1AD792C7-B039-7247-81FA-D3A5555220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B61D3CFD-F916-944E-9F83-A3D5675FB0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8FD93872-FB5C-C348-8B1C-A57A9EE7B021}" type="slidenum">
              <a:rPr lang="en-US" altLang="en-US" b="0">
                <a:solidFill>
                  <a:srgbClr val="000000"/>
                </a:solidFill>
              </a:rPr>
              <a:pPr/>
              <a:t>4</a:t>
            </a:fld>
            <a:endParaRPr lang="en-US" altLang="en-US" b="0">
              <a:solidFill>
                <a:srgbClr val="000000"/>
              </a:solidFill>
            </a:endParaRPr>
          </a:p>
        </p:txBody>
      </p:sp>
      <p:sp>
        <p:nvSpPr>
          <p:cNvPr id="46082" name="Rectangle 2">
            <a:extLst>
              <a:ext uri="{FF2B5EF4-FFF2-40B4-BE49-F238E27FC236}">
                <a16:creationId xmlns:a16="http://schemas.microsoft.com/office/drawing/2014/main" id="{6237ABD1-164D-2C46-849D-7B93B69422A1}"/>
              </a:ext>
            </a:extLst>
          </p:cNvPr>
          <p:cNvSpPr>
            <a:spLocks noRot="1" noChangeArrowheads="1" noTextEdit="1"/>
          </p:cNvSpPr>
          <p:nvPr>
            <p:ph type="sldImg"/>
          </p:nvPr>
        </p:nvSpPr>
        <p:spPr>
          <a:ln/>
        </p:spPr>
      </p:sp>
      <p:sp>
        <p:nvSpPr>
          <p:cNvPr id="46083" name="Rectangle 3">
            <a:extLst>
              <a:ext uri="{FF2B5EF4-FFF2-40B4-BE49-F238E27FC236}">
                <a16:creationId xmlns:a16="http://schemas.microsoft.com/office/drawing/2014/main" id="{3D7FA103-7299-144B-964F-9357F5D8E6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N" altLang="en-US">
                <a:latin typeface="Arial" panose="020B0604020202020204" pitchFamily="34" charset="0"/>
              </a:rPr>
              <a:t>Archie B. Carroll, </a:t>
            </a:r>
            <a:r>
              <a:rPr lang="en-IN" altLang="en-US" i="1">
                <a:latin typeface="Arial" panose="020B0604020202020204" pitchFamily="34" charset="0"/>
              </a:rPr>
              <a:t>Business and Society: Ethics and Stakeholder Management</a:t>
            </a:r>
            <a:r>
              <a:rPr lang="en-IN" altLang="en-US">
                <a:latin typeface="Arial" panose="020B0604020202020204" pitchFamily="34" charset="0"/>
              </a:rPr>
              <a:t> (Cincinnati, OH: South-Western Publishing, 1989), 479–489; and John M. Bryson, Strategic Planning for Public and Nonprofit Organizations (San Fran-cisco: Jossey-Bass Publishers, 1988).</a:t>
            </a:r>
            <a:endParaRPr lang="en-CA" altLang="en-US">
              <a:latin typeface="Arial" panose="020B0604020202020204" pitchFamily="34" charset="0"/>
            </a:endParaRPr>
          </a:p>
          <a:p>
            <a:endParaRPr lang="en-CA"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5EE29A34-E91A-A64B-B3E2-45E7A270F6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5733654-DB14-8241-A821-0D1B7DDBFEF8}" type="slidenum">
              <a:rPr lang="en-US" altLang="en-US" b="0">
                <a:solidFill>
                  <a:srgbClr val="000000"/>
                </a:solidFill>
              </a:rPr>
              <a:pPr/>
              <a:t>5</a:t>
            </a:fld>
            <a:endParaRPr lang="en-US" altLang="en-US" b="0">
              <a:solidFill>
                <a:srgbClr val="000000"/>
              </a:solidFill>
            </a:endParaRPr>
          </a:p>
        </p:txBody>
      </p:sp>
      <p:sp>
        <p:nvSpPr>
          <p:cNvPr id="48130" name="Rectangle 2">
            <a:extLst>
              <a:ext uri="{FF2B5EF4-FFF2-40B4-BE49-F238E27FC236}">
                <a16:creationId xmlns:a16="http://schemas.microsoft.com/office/drawing/2014/main" id="{3566745D-0CC4-1A43-9B50-95835953ED57}"/>
              </a:ext>
            </a:extLst>
          </p:cNvPr>
          <p:cNvSpPr>
            <a:spLocks noRot="1" noChangeArrowheads="1" noTextEdit="1"/>
          </p:cNvSpPr>
          <p:nvPr>
            <p:ph type="sldImg"/>
          </p:nvPr>
        </p:nvSpPr>
        <p:spPr>
          <a:ln/>
        </p:spPr>
      </p:sp>
      <p:sp>
        <p:nvSpPr>
          <p:cNvPr id="48131" name="Rectangle 3">
            <a:extLst>
              <a:ext uri="{FF2B5EF4-FFF2-40B4-BE49-F238E27FC236}">
                <a16:creationId xmlns:a16="http://schemas.microsoft.com/office/drawing/2014/main" id="{91ADD65E-208A-8E47-991D-A708363980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N" altLang="en-US">
                <a:latin typeface="Arial" panose="020B0604020202020204" pitchFamily="34" charset="0"/>
              </a:rPr>
              <a:t>Archie B. Carroll, </a:t>
            </a:r>
            <a:r>
              <a:rPr lang="en-IN" altLang="en-US" i="1">
                <a:latin typeface="Arial" panose="020B0604020202020204" pitchFamily="34" charset="0"/>
              </a:rPr>
              <a:t>Business and Society: Ethics and Stakeholder Management</a:t>
            </a:r>
            <a:r>
              <a:rPr lang="en-IN" altLang="en-US">
                <a:latin typeface="Arial" panose="020B0604020202020204" pitchFamily="34" charset="0"/>
              </a:rPr>
              <a:t> (Cincinnati, OH: South-Western Publishing, 1989), 479–489; and John M. Bryson, Strategic Planning for Public and Nonprofit Organizations (San Fran-cisco: Jossey-Bass Publishers, 1988).</a:t>
            </a:r>
            <a:endParaRPr lang="en-CA" altLang="en-US">
              <a:latin typeface="Arial" panose="020B0604020202020204" pitchFamily="34" charset="0"/>
            </a:endParaRPr>
          </a:p>
          <a:p>
            <a:endParaRPr lang="en-CA"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5F24AA3A-7B18-3C49-88D5-FD660E0D72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7BB2355E-6491-F142-B84F-CC8C380B102F}" type="slidenum">
              <a:rPr lang="en-US" altLang="en-US" b="0">
                <a:solidFill>
                  <a:srgbClr val="000000"/>
                </a:solidFill>
              </a:rPr>
              <a:pPr/>
              <a:t>6</a:t>
            </a:fld>
            <a:endParaRPr lang="en-US" altLang="en-US" b="0">
              <a:solidFill>
                <a:srgbClr val="000000"/>
              </a:solidFill>
            </a:endParaRPr>
          </a:p>
        </p:txBody>
      </p:sp>
      <p:sp>
        <p:nvSpPr>
          <p:cNvPr id="50178" name="Rectangle 2">
            <a:extLst>
              <a:ext uri="{FF2B5EF4-FFF2-40B4-BE49-F238E27FC236}">
                <a16:creationId xmlns:a16="http://schemas.microsoft.com/office/drawing/2014/main" id="{E8E33677-1B2B-584C-9B5D-3E76F4EFC16B}"/>
              </a:ext>
            </a:extLst>
          </p:cNvPr>
          <p:cNvSpPr>
            <a:spLocks noRot="1" noChangeArrowheads="1" noTextEdit="1"/>
          </p:cNvSpPr>
          <p:nvPr>
            <p:ph type="sldImg"/>
          </p:nvPr>
        </p:nvSpPr>
        <p:spPr>
          <a:ln/>
        </p:spPr>
      </p:sp>
      <p:sp>
        <p:nvSpPr>
          <p:cNvPr id="50179" name="Rectangle 3">
            <a:extLst>
              <a:ext uri="{FF2B5EF4-FFF2-40B4-BE49-F238E27FC236}">
                <a16:creationId xmlns:a16="http://schemas.microsoft.com/office/drawing/2014/main" id="{0B2703EF-3D6F-884E-A8AB-B287870834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B41D206B-8772-F943-BEEA-4AE9774C8C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7D01671-06E4-014C-B3CA-FAFDDB757AB9}" type="slidenum">
              <a:rPr lang="en-US" altLang="en-US" b="0"/>
              <a:pPr/>
              <a:t>7</a:t>
            </a:fld>
            <a:endParaRPr lang="en-US" altLang="en-US" b="0"/>
          </a:p>
        </p:txBody>
      </p:sp>
      <p:sp>
        <p:nvSpPr>
          <p:cNvPr id="16386" name="Rectangle 2">
            <a:extLst>
              <a:ext uri="{FF2B5EF4-FFF2-40B4-BE49-F238E27FC236}">
                <a16:creationId xmlns:a16="http://schemas.microsoft.com/office/drawing/2014/main" id="{D353A15B-413F-1041-B53A-3473FF4D2CE6}"/>
              </a:ext>
            </a:extLst>
          </p:cNvPr>
          <p:cNvSpPr>
            <a:spLocks noRot="1" noChangeArrowheads="1" noTextEdit="1"/>
          </p:cNvSpPr>
          <p:nvPr>
            <p:ph type="sldImg"/>
          </p:nvPr>
        </p:nvSpPr>
        <p:spPr>
          <a:ln/>
        </p:spPr>
      </p:sp>
      <p:sp>
        <p:nvSpPr>
          <p:cNvPr id="16387" name="Rectangle 3">
            <a:extLst>
              <a:ext uri="{FF2B5EF4-FFF2-40B4-BE49-F238E27FC236}">
                <a16:creationId xmlns:a16="http://schemas.microsoft.com/office/drawing/2014/main" id="{9D46246A-9B89-3640-BDFC-969BF1280A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DBA16C51-97B3-6243-9FB2-A53870BB08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56E76B30-E0DD-A647-881F-CCEF35827277}" type="slidenum">
              <a:rPr lang="en-US" altLang="en-US" b="0"/>
              <a:pPr/>
              <a:t>8</a:t>
            </a:fld>
            <a:endParaRPr lang="en-US" altLang="en-US" b="0"/>
          </a:p>
        </p:txBody>
      </p:sp>
      <p:sp>
        <p:nvSpPr>
          <p:cNvPr id="14338" name="Rectangle 2">
            <a:extLst>
              <a:ext uri="{FF2B5EF4-FFF2-40B4-BE49-F238E27FC236}">
                <a16:creationId xmlns:a16="http://schemas.microsoft.com/office/drawing/2014/main" id="{D355F2C4-E9F2-634C-8732-6949012B3352}"/>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9B200726-2833-1D44-859D-1931F42192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0D3E5003-3F41-2F4D-A51F-D3F0CF8E2E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3EABEEF-FF6B-9645-86FB-E3CC79C7CB7F}" type="slidenum">
              <a:rPr lang="en-US" altLang="en-US" b="0"/>
              <a:pPr/>
              <a:t>9</a:t>
            </a:fld>
            <a:endParaRPr lang="en-US" altLang="en-US" b="0"/>
          </a:p>
        </p:txBody>
      </p:sp>
      <p:sp>
        <p:nvSpPr>
          <p:cNvPr id="13314" name="Rectangle 2">
            <a:extLst>
              <a:ext uri="{FF2B5EF4-FFF2-40B4-BE49-F238E27FC236}">
                <a16:creationId xmlns:a16="http://schemas.microsoft.com/office/drawing/2014/main" id="{560FFE44-680E-4544-BF0D-DFD6B1150C56}"/>
              </a:ext>
            </a:extLst>
          </p:cNvPr>
          <p:cNvSpPr>
            <a:spLocks noRot="1" noChangeArrowheads="1" noTextEdit="1"/>
          </p:cNvSpPr>
          <p:nvPr>
            <p:ph type="sldImg"/>
          </p:nvPr>
        </p:nvSpPr>
        <p:spPr>
          <a:ln/>
        </p:spPr>
      </p:sp>
      <p:sp>
        <p:nvSpPr>
          <p:cNvPr id="13315" name="Rectangle 3">
            <a:extLst>
              <a:ext uri="{FF2B5EF4-FFF2-40B4-BE49-F238E27FC236}">
                <a16:creationId xmlns:a16="http://schemas.microsoft.com/office/drawing/2014/main" id="{7E809662-750C-FB4E-AC2B-6375AB2AD7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E1EAA-EAE3-2449-BE4D-4B79379EA0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726005-D6C9-464C-8857-C7FF273C8E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D23D6B-0DFC-F94D-9597-485C1EA03695}"/>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5" name="Footer Placeholder 4">
            <a:extLst>
              <a:ext uri="{FF2B5EF4-FFF2-40B4-BE49-F238E27FC236}">
                <a16:creationId xmlns:a16="http://schemas.microsoft.com/office/drawing/2014/main" id="{FE241365-98C3-BD46-8D2B-B8D84411C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877D9-EC74-1340-8D86-4B82C13917F0}"/>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1621085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2C4C0-2F0E-8743-9537-08F678A4B6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7D5DBB-F97C-8F4E-9466-423838B12C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C96510-E892-D747-935C-D6886B1C88DA}"/>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5" name="Footer Placeholder 4">
            <a:extLst>
              <a:ext uri="{FF2B5EF4-FFF2-40B4-BE49-F238E27FC236}">
                <a16:creationId xmlns:a16="http://schemas.microsoft.com/office/drawing/2014/main" id="{937B6E32-ADEE-C54B-8F59-1E94E33217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63046F-FA00-A344-B723-FFF139EB387C}"/>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1210375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504795-0D4E-794F-921D-9D08CDCB1B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C0EE15-6126-2E43-A958-D2B11975DB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C28EEA-6258-D145-B7CF-873B97C2B6B6}"/>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5" name="Footer Placeholder 4">
            <a:extLst>
              <a:ext uri="{FF2B5EF4-FFF2-40B4-BE49-F238E27FC236}">
                <a16:creationId xmlns:a16="http://schemas.microsoft.com/office/drawing/2014/main" id="{63DCD080-8082-A04C-B8CB-B4A52BB21C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7D9EB-CA25-A847-926F-83C5884E85C8}"/>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953456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5D33C2C6-C86A-7B40-8F94-15875D55FEAB}"/>
              </a:ext>
            </a:extLst>
          </p:cNvPr>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6" name="Freeform 5">
            <a:extLst>
              <a:ext uri="{FF2B5EF4-FFF2-40B4-BE49-F238E27FC236}">
                <a16:creationId xmlns:a16="http://schemas.microsoft.com/office/drawing/2014/main" id="{A8412E3B-7383-AE48-B8C8-58F540808C4C}"/>
              </a:ext>
            </a:extLst>
          </p:cNvPr>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grpSp>
        <p:nvGrpSpPr>
          <p:cNvPr id="7" name="Group 1">
            <a:extLst>
              <a:ext uri="{FF2B5EF4-FFF2-40B4-BE49-F238E27FC236}">
                <a16:creationId xmlns:a16="http://schemas.microsoft.com/office/drawing/2014/main" id="{6CD7BD00-CBBF-624A-A713-C43F0064EC70}"/>
              </a:ext>
            </a:extLst>
          </p:cNvPr>
          <p:cNvGrpSpPr>
            <a:grpSpLocks/>
          </p:cNvGrpSpPr>
          <p:nvPr/>
        </p:nvGrpSpPr>
        <p:grpSpPr bwMode="auto">
          <a:xfrm>
            <a:off x="-25399" y="203200"/>
            <a:ext cx="12240684" cy="647700"/>
            <a:chOff x="-19045" y="216550"/>
            <a:chExt cx="9180548" cy="649224"/>
          </a:xfrm>
        </p:grpSpPr>
        <p:sp>
          <p:nvSpPr>
            <p:cNvPr id="8" name="Freeform 11">
              <a:extLst>
                <a:ext uri="{FF2B5EF4-FFF2-40B4-BE49-F238E27FC236}">
                  <a16:creationId xmlns:a16="http://schemas.microsoft.com/office/drawing/2014/main" id="{6FB3563A-B985-8941-9762-AB12869A63FE}"/>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9" name="Freeform 12">
              <a:extLst>
                <a:ext uri="{FF2B5EF4-FFF2-40B4-BE49-F238E27FC236}">
                  <a16:creationId xmlns:a16="http://schemas.microsoft.com/office/drawing/2014/main" id="{CA744109-2DE6-7948-B63D-2E42183B9368}"/>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grpSp>
      <p:sp>
        <p:nvSpPr>
          <p:cNvPr id="2" name="Title 1"/>
          <p:cNvSpPr>
            <a:spLocks noGrp="1"/>
          </p:cNvSpPr>
          <p:nvPr>
            <p:ph type="title"/>
          </p:nvPr>
        </p:nvSpPr>
        <p:spPr>
          <a:xfrm>
            <a:off x="1422400" y="228600"/>
            <a:ext cx="10390717" cy="776288"/>
          </a:xfrm>
        </p:spPr>
        <p:txBody>
          <a:bodyPr/>
          <a:lstStyle/>
          <a:p>
            <a:r>
              <a:rPr lang="en-CA"/>
              <a:t>Click to edit Master title style</a:t>
            </a:r>
            <a:endParaRPr lang="en-US"/>
          </a:p>
        </p:txBody>
      </p:sp>
      <p:sp>
        <p:nvSpPr>
          <p:cNvPr id="3" name="Text Placeholder 2"/>
          <p:cNvSpPr>
            <a:spLocks noGrp="1"/>
          </p:cNvSpPr>
          <p:nvPr>
            <p:ph type="body" sz="half" idx="1"/>
          </p:nvPr>
        </p:nvSpPr>
        <p:spPr>
          <a:xfrm>
            <a:off x="812800" y="1447801"/>
            <a:ext cx="5461000" cy="4684713"/>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477000" y="1447801"/>
            <a:ext cx="5463117" cy="4684713"/>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10" name="Date Placeholder 9">
            <a:extLst>
              <a:ext uri="{FF2B5EF4-FFF2-40B4-BE49-F238E27FC236}">
                <a16:creationId xmlns:a16="http://schemas.microsoft.com/office/drawing/2014/main" id="{47875DEF-C188-E840-A3FC-D94C2FA0E892}"/>
              </a:ext>
            </a:extLst>
          </p:cNvPr>
          <p:cNvSpPr>
            <a:spLocks noGrp="1" noChangeArrowheads="1"/>
          </p:cNvSpPr>
          <p:nvPr>
            <p:ph type="dt" sz="half" idx="10"/>
          </p:nvPr>
        </p:nvSpPr>
        <p:spPr/>
        <p:txBody>
          <a:bodyPr/>
          <a:lstStyle>
            <a:lvl1pPr>
              <a:defRPr smtClean="0"/>
            </a:lvl1pPr>
          </a:lstStyle>
          <a:p>
            <a:pPr>
              <a:defRPr/>
            </a:pPr>
            <a:fld id="{C0964CE7-1C1B-6B47-9DD5-77DDF88F0286}" type="datetime1">
              <a:rPr lang="en-US" altLang="es-MX"/>
              <a:pPr>
                <a:defRPr/>
              </a:pPr>
              <a:t>8/22/21</a:t>
            </a:fld>
            <a:endParaRPr lang="en-CA" altLang="es-MX"/>
          </a:p>
        </p:txBody>
      </p:sp>
      <p:sp>
        <p:nvSpPr>
          <p:cNvPr id="11" name="Footer Placeholder 10">
            <a:extLst>
              <a:ext uri="{FF2B5EF4-FFF2-40B4-BE49-F238E27FC236}">
                <a16:creationId xmlns:a16="http://schemas.microsoft.com/office/drawing/2014/main" id="{BFAF3286-3E4D-BB42-A79E-DD5BC5934F25}"/>
              </a:ext>
            </a:extLst>
          </p:cNvPr>
          <p:cNvSpPr>
            <a:spLocks noGrp="1" noChangeArrowheads="1"/>
          </p:cNvSpPr>
          <p:nvPr>
            <p:ph type="ftr" sz="quarter" idx="11"/>
          </p:nvPr>
        </p:nvSpPr>
        <p:spPr/>
        <p:txBody>
          <a:bodyPr/>
          <a:lstStyle>
            <a:lvl1pPr>
              <a:defRPr/>
            </a:lvl1pPr>
          </a:lstStyle>
          <a:p>
            <a:pPr>
              <a:defRPr/>
            </a:pPr>
            <a:r>
              <a:rPr lang="en-CA" altLang="es-MX"/>
              <a:t>Copyright 2015 Pearson Canada Inc.</a:t>
            </a:r>
          </a:p>
        </p:txBody>
      </p:sp>
      <p:sp>
        <p:nvSpPr>
          <p:cNvPr id="12" name="Rectangle 13">
            <a:extLst>
              <a:ext uri="{FF2B5EF4-FFF2-40B4-BE49-F238E27FC236}">
                <a16:creationId xmlns:a16="http://schemas.microsoft.com/office/drawing/2014/main" id="{6D5FBFA4-FBF1-4C4C-988B-F91D6168C8FA}"/>
              </a:ext>
            </a:extLst>
          </p:cNvPr>
          <p:cNvSpPr>
            <a:spLocks noGrp="1" noChangeArrowheads="1"/>
          </p:cNvSpPr>
          <p:nvPr>
            <p:ph type="sldNum" sz="quarter" idx="12"/>
          </p:nvPr>
        </p:nvSpPr>
        <p:spPr/>
        <p:txBody>
          <a:bodyPr/>
          <a:lstStyle>
            <a:lvl1pPr>
              <a:defRPr smtClean="0"/>
            </a:lvl1pPr>
          </a:lstStyle>
          <a:p>
            <a:pPr>
              <a:defRPr/>
            </a:pPr>
            <a:fld id="{9A748386-58AD-D646-8869-311A0EB511A2}" type="slidenum">
              <a:rPr lang="en-US" altLang="es-MX"/>
              <a:pPr>
                <a:defRPr/>
              </a:pPr>
              <a:t>‹#›</a:t>
            </a:fld>
            <a:endParaRPr lang="en-US" altLang="es-MX"/>
          </a:p>
        </p:txBody>
      </p:sp>
    </p:spTree>
    <p:extLst>
      <p:ext uri="{BB962C8B-B14F-4D97-AF65-F5344CB8AC3E}">
        <p14:creationId xmlns:p14="http://schemas.microsoft.com/office/powerpoint/2010/main" val="240517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7508-351F-F445-954B-2B9079BDCD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E8A1F-F40B-F743-9DC5-DB262D4325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B2B11-61AC-FC4B-BA4C-20AAE2080A45}"/>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5" name="Footer Placeholder 4">
            <a:extLst>
              <a:ext uri="{FF2B5EF4-FFF2-40B4-BE49-F238E27FC236}">
                <a16:creationId xmlns:a16="http://schemas.microsoft.com/office/drawing/2014/main" id="{93FA1F7E-9EEA-9E4E-A3FB-BF38A7B12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B8153-D47A-C448-B0E5-BBF0C04F7F44}"/>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2237118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1EABB-57AA-1E43-98D3-4FD1FCA014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BB3CD6-E1C2-8D4C-AE2B-17B5334F0A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C5DC8B-AA60-1849-919F-3107D37DF460}"/>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5" name="Footer Placeholder 4">
            <a:extLst>
              <a:ext uri="{FF2B5EF4-FFF2-40B4-BE49-F238E27FC236}">
                <a16:creationId xmlns:a16="http://schemas.microsoft.com/office/drawing/2014/main" id="{9F0D9D65-AC7E-F343-81F3-6556326892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C250D-5008-4540-B17B-969CECB9B0BE}"/>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204254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56E03-838D-E440-ACDF-404EE2EA9F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432284-82E7-BF42-9510-DCB1EA4C0E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F3131B-CADF-524B-B9D1-F7E637C33F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08CFE9-0879-5545-9E4C-AEE1467D4729}"/>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6" name="Footer Placeholder 5">
            <a:extLst>
              <a:ext uri="{FF2B5EF4-FFF2-40B4-BE49-F238E27FC236}">
                <a16:creationId xmlns:a16="http://schemas.microsoft.com/office/drawing/2014/main" id="{1E59D35E-5826-7B4F-935B-B148B2B04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5CF42B-1944-0740-AC7C-619A314FC522}"/>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11958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932C0-76A9-784D-BB73-C21F0A0E95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C3275E-A53B-AC4D-8348-1D5A60369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A855EC-CC2D-5D4F-9DD5-D2807742CC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C86CB8-8593-1446-898A-0FC403B346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B22CF9-94EB-9646-B3A0-A3FADA23FE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10C359-EE74-514E-874F-6B543F5C92A1}"/>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8" name="Footer Placeholder 7">
            <a:extLst>
              <a:ext uri="{FF2B5EF4-FFF2-40B4-BE49-F238E27FC236}">
                <a16:creationId xmlns:a16="http://schemas.microsoft.com/office/drawing/2014/main" id="{BAF6FB12-216A-4840-B51E-F92180CF05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C108C3-1BD3-2943-B71D-DBAC38ECBA3D}"/>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2979944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8AEBA-0C1B-1E40-8A08-8C76C234A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2CA9E4-EF04-C84A-B132-5BBDE803B08A}"/>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4" name="Footer Placeholder 3">
            <a:extLst>
              <a:ext uri="{FF2B5EF4-FFF2-40B4-BE49-F238E27FC236}">
                <a16:creationId xmlns:a16="http://schemas.microsoft.com/office/drawing/2014/main" id="{27666A2D-D56F-8444-BB1B-27FCE2B539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CD1B19-F452-F943-AF4D-DE7ACEE7E026}"/>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366990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0AE809-AFA2-4A42-888D-535B5EB4DADE}"/>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3" name="Footer Placeholder 2">
            <a:extLst>
              <a:ext uri="{FF2B5EF4-FFF2-40B4-BE49-F238E27FC236}">
                <a16:creationId xmlns:a16="http://schemas.microsoft.com/office/drawing/2014/main" id="{74D7360B-6E50-7B4D-8E84-07CFD855A2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E2E04B-E9AF-C54D-814D-8BCADF2FDAED}"/>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126508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99655-1461-124F-9FF9-460FA2C035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234DB7-9FC6-3B49-8D88-D61D7E5106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25DAAF-95DC-DB4A-AF0D-F5C74413F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60B6D-6D23-1244-8393-51B424390363}"/>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6" name="Footer Placeholder 5">
            <a:extLst>
              <a:ext uri="{FF2B5EF4-FFF2-40B4-BE49-F238E27FC236}">
                <a16:creationId xmlns:a16="http://schemas.microsoft.com/office/drawing/2014/main" id="{0B65BA4B-5D78-944A-A4D6-00A3A5C97F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36282A-7A51-D244-8BE2-5DE2BF6CA329}"/>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2034652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F911D-AE7B-6146-A07E-21D4E314EE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861E00-125F-CF46-B734-538DF7B06F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AE7671-82FE-9A48-A636-AEC0A7D026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2B7610-AB3F-7E4E-95CC-BC6401C15269}"/>
              </a:ext>
            </a:extLst>
          </p:cNvPr>
          <p:cNvSpPr>
            <a:spLocks noGrp="1"/>
          </p:cNvSpPr>
          <p:nvPr>
            <p:ph type="dt" sz="half" idx="10"/>
          </p:nvPr>
        </p:nvSpPr>
        <p:spPr/>
        <p:txBody>
          <a:bodyPr/>
          <a:lstStyle/>
          <a:p>
            <a:fld id="{87D4B197-471E-D544-95CE-1C72F6FD4262}" type="datetimeFigureOut">
              <a:rPr lang="en-US" smtClean="0"/>
              <a:t>8/22/21</a:t>
            </a:fld>
            <a:endParaRPr lang="en-US"/>
          </a:p>
        </p:txBody>
      </p:sp>
      <p:sp>
        <p:nvSpPr>
          <p:cNvPr id="6" name="Footer Placeholder 5">
            <a:extLst>
              <a:ext uri="{FF2B5EF4-FFF2-40B4-BE49-F238E27FC236}">
                <a16:creationId xmlns:a16="http://schemas.microsoft.com/office/drawing/2014/main" id="{6A9C34F4-04EE-7F4C-AC40-4061FB1E25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F65EC2-7080-3848-B55D-C96D71E4A940}"/>
              </a:ext>
            </a:extLst>
          </p:cNvPr>
          <p:cNvSpPr>
            <a:spLocks noGrp="1"/>
          </p:cNvSpPr>
          <p:nvPr>
            <p:ph type="sldNum" sz="quarter" idx="12"/>
          </p:nvPr>
        </p:nvSpPr>
        <p:spPr/>
        <p:txBody>
          <a:bodyPr/>
          <a:lstStyle/>
          <a:p>
            <a:fld id="{8653003D-F5FE-AE40-802C-5DADC8EE1EEC}" type="slidenum">
              <a:rPr lang="en-US" smtClean="0"/>
              <a:t>‹#›</a:t>
            </a:fld>
            <a:endParaRPr lang="en-US"/>
          </a:p>
        </p:txBody>
      </p:sp>
    </p:spTree>
    <p:extLst>
      <p:ext uri="{BB962C8B-B14F-4D97-AF65-F5344CB8AC3E}">
        <p14:creationId xmlns:p14="http://schemas.microsoft.com/office/powerpoint/2010/main" val="1798210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6FD42B-3395-C94A-BBB9-B0FD8E13FB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A8514A-DD08-CC4B-A2D5-62117C3057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6AD41-6970-C64B-A86D-86222B6CC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4B197-471E-D544-95CE-1C72F6FD4262}" type="datetimeFigureOut">
              <a:rPr lang="en-US" smtClean="0"/>
              <a:t>8/22/21</a:t>
            </a:fld>
            <a:endParaRPr lang="en-US"/>
          </a:p>
        </p:txBody>
      </p:sp>
      <p:sp>
        <p:nvSpPr>
          <p:cNvPr id="5" name="Footer Placeholder 4">
            <a:extLst>
              <a:ext uri="{FF2B5EF4-FFF2-40B4-BE49-F238E27FC236}">
                <a16:creationId xmlns:a16="http://schemas.microsoft.com/office/drawing/2014/main" id="{3B0ADB97-36B0-9443-B2BE-DCAE333321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22E687-9A80-4246-8535-DE5DB8EE1E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53003D-F5FE-AE40-802C-5DADC8EE1EEC}" type="slidenum">
              <a:rPr lang="en-US" smtClean="0"/>
              <a:t>‹#›</a:t>
            </a:fld>
            <a:endParaRPr lang="en-US"/>
          </a:p>
        </p:txBody>
      </p:sp>
    </p:spTree>
    <p:extLst>
      <p:ext uri="{BB962C8B-B14F-4D97-AF65-F5344CB8AC3E}">
        <p14:creationId xmlns:p14="http://schemas.microsoft.com/office/powerpoint/2010/main" val="612369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2">
            <a:extLst>
              <a:ext uri="{FF2B5EF4-FFF2-40B4-BE49-F238E27FC236}">
                <a16:creationId xmlns:a16="http://schemas.microsoft.com/office/drawing/2014/main" id="{03FBF6F6-065F-0140-9F6C-3B39E0601647}"/>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CA" altLang="es-MX">
                <a:solidFill>
                  <a:srgbClr val="045C75"/>
                </a:solidFill>
                <a:latin typeface="Constantia" panose="02030602050306030303" pitchFamily="18" charset="0"/>
              </a:rPr>
              <a:t>Copyright 2015 Pearson Canada Inc.</a:t>
            </a:r>
          </a:p>
        </p:txBody>
      </p:sp>
      <p:sp>
        <p:nvSpPr>
          <p:cNvPr id="11266" name="Rectangle 13">
            <a:extLst>
              <a:ext uri="{FF2B5EF4-FFF2-40B4-BE49-F238E27FC236}">
                <a16:creationId xmlns:a16="http://schemas.microsoft.com/office/drawing/2014/main" id="{44841291-F4D6-2C4B-A668-F8A832BA274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EB9618C-FC7F-5A4C-8A5B-3197B8B2D1B7}" type="slidenum">
              <a:rPr lang="en-US" altLang="es-MX">
                <a:solidFill>
                  <a:srgbClr val="045C75"/>
                </a:solidFill>
                <a:latin typeface="Constantia" panose="02030602050306030303" pitchFamily="18" charset="0"/>
              </a:rPr>
              <a:pPr/>
              <a:t>1</a:t>
            </a:fld>
            <a:endParaRPr lang="en-US" altLang="es-MX">
              <a:solidFill>
                <a:srgbClr val="045C75"/>
              </a:solidFill>
              <a:latin typeface="Constantia" panose="02030602050306030303" pitchFamily="18" charset="0"/>
            </a:endParaRPr>
          </a:p>
        </p:txBody>
      </p:sp>
      <p:sp>
        <p:nvSpPr>
          <p:cNvPr id="11267" name="Rectangle 2">
            <a:extLst>
              <a:ext uri="{FF2B5EF4-FFF2-40B4-BE49-F238E27FC236}">
                <a16:creationId xmlns:a16="http://schemas.microsoft.com/office/drawing/2014/main" id="{6A6B48F8-CEA7-894B-B39D-6DCD377A7759}"/>
              </a:ext>
            </a:extLst>
          </p:cNvPr>
          <p:cNvSpPr>
            <a:spLocks noGrp="1"/>
          </p:cNvSpPr>
          <p:nvPr>
            <p:ph type="title"/>
          </p:nvPr>
        </p:nvSpPr>
        <p:spPr>
          <a:xfrm>
            <a:off x="2135188" y="620714"/>
            <a:ext cx="8064500" cy="1152525"/>
          </a:xfrm>
        </p:spPr>
        <p:txBody>
          <a:bodyPr/>
          <a:lstStyle/>
          <a:p>
            <a:pPr algn="ctr" eaLnBrk="1" hangingPunct="1"/>
            <a:r>
              <a:rPr lang="en-US" altLang="es-MX" b="1"/>
              <a:t>The Internal Context of Business</a:t>
            </a:r>
          </a:p>
        </p:txBody>
      </p:sp>
      <p:sp>
        <p:nvSpPr>
          <p:cNvPr id="11268" name="Rectangle 3">
            <a:extLst>
              <a:ext uri="{FF2B5EF4-FFF2-40B4-BE49-F238E27FC236}">
                <a16:creationId xmlns:a16="http://schemas.microsoft.com/office/drawing/2014/main" id="{B50AB264-E7EA-4149-B08F-2A245897F138}"/>
              </a:ext>
            </a:extLst>
          </p:cNvPr>
          <p:cNvSpPr>
            <a:spLocks noGrp="1"/>
          </p:cNvSpPr>
          <p:nvPr>
            <p:ph type="body" sz="half" idx="1"/>
          </p:nvPr>
        </p:nvSpPr>
        <p:spPr>
          <a:xfrm>
            <a:off x="1847850" y="2060575"/>
            <a:ext cx="8229600" cy="3987800"/>
          </a:xfrm>
        </p:spPr>
        <p:txBody>
          <a:bodyPr/>
          <a:lstStyle/>
          <a:p>
            <a:pPr lvl="1" eaLnBrk="1" hangingPunct="1">
              <a:buFontTx/>
              <a:buChar char="•"/>
            </a:pPr>
            <a:r>
              <a:rPr lang="en-US" altLang="es-MX" sz="4000" dirty="0" err="1"/>
              <a:t>Labour</a:t>
            </a:r>
            <a:endParaRPr lang="en-US" altLang="es-MX" sz="4000" dirty="0"/>
          </a:p>
          <a:p>
            <a:pPr lvl="1" eaLnBrk="1" hangingPunct="1">
              <a:buFontTx/>
              <a:buChar char="•"/>
            </a:pPr>
            <a:r>
              <a:rPr lang="en-US" altLang="es-MX" sz="4000" dirty="0"/>
              <a:t>Leadership</a:t>
            </a:r>
          </a:p>
          <a:p>
            <a:pPr lvl="1" eaLnBrk="1" hangingPunct="1">
              <a:buFontTx/>
              <a:buChar char="•"/>
            </a:pPr>
            <a:r>
              <a:rPr lang="en-US" altLang="es-MX" sz="4000" dirty="0"/>
              <a:t>Structure</a:t>
            </a:r>
          </a:p>
          <a:p>
            <a:pPr lvl="1" eaLnBrk="1" hangingPunct="1">
              <a:buFontTx/>
              <a:buChar char="•"/>
            </a:pPr>
            <a:r>
              <a:rPr lang="en-US" altLang="es-MX" sz="4000" dirty="0"/>
              <a:t>Strategy</a:t>
            </a:r>
          </a:p>
        </p:txBody>
      </p:sp>
      <p:sp>
        <p:nvSpPr>
          <p:cNvPr id="11269" name="Slide Number Placeholder 6">
            <a:extLst>
              <a:ext uri="{FF2B5EF4-FFF2-40B4-BE49-F238E27FC236}">
                <a16:creationId xmlns:a16="http://schemas.microsoft.com/office/drawing/2014/main" id="{C1DFEAC0-B276-0E42-853A-38D475A42006}"/>
              </a:ext>
            </a:extLst>
          </p:cNvPr>
          <p:cNvSpPr txBox="1">
            <a:spLocks noGrp="1" noChangeArrowheads="1"/>
          </p:cNvSpPr>
          <p:nvPr/>
        </p:nvSpPr>
        <p:spPr bwMode="auto">
          <a:xfrm>
            <a:off x="9448800" y="6356351"/>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FF1FE40F-D05C-454B-A512-7D662876F711}" type="slidenum">
              <a:rPr lang="en-US" altLang="es-MX" sz="1200">
                <a:solidFill>
                  <a:srgbClr val="045C75"/>
                </a:solidFill>
                <a:latin typeface="Constantia" panose="02030602050306030303" pitchFamily="18" charset="0"/>
              </a:rPr>
              <a:pPr algn="r" eaLnBrk="1" hangingPunct="1"/>
              <a:t>1</a:t>
            </a:fld>
            <a:endParaRPr lang="en-US" altLang="es-MX" sz="1200">
              <a:solidFill>
                <a:srgbClr val="045C75"/>
              </a:solidFill>
              <a:latin typeface="Constantia" panose="02030602050306030303" pitchFamily="18" charset="0"/>
            </a:endParaRPr>
          </a:p>
        </p:txBody>
      </p:sp>
      <p:pic>
        <p:nvPicPr>
          <p:cNvPr id="11270" name="Picture 7">
            <a:extLst>
              <a:ext uri="{FF2B5EF4-FFF2-40B4-BE49-F238E27FC236}">
                <a16:creationId xmlns:a16="http://schemas.microsoft.com/office/drawing/2014/main" id="{12F2D5E5-1D08-3D40-AC13-AB84917DE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3" y="3789364"/>
            <a:ext cx="3744912" cy="247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A585646C-1F0A-9C4F-B554-CE61F6F6CBC7}"/>
              </a:ext>
            </a:extLst>
          </p:cNvPr>
          <p:cNvSpPr>
            <a:spLocks noGrp="1" noChangeArrowheads="1"/>
          </p:cNvSpPr>
          <p:nvPr>
            <p:ph type="title"/>
          </p:nvPr>
        </p:nvSpPr>
        <p:spPr>
          <a:xfrm>
            <a:off x="1990726" y="706438"/>
            <a:ext cx="6696075" cy="609600"/>
          </a:xfrm>
        </p:spPr>
        <p:txBody>
          <a:bodyPr>
            <a:normAutofit fontScale="90000"/>
          </a:bodyPr>
          <a:lstStyle/>
          <a:p>
            <a:pPr>
              <a:defRPr/>
            </a:pPr>
            <a:r>
              <a:rPr altLang="en-US"/>
              <a:t>Responses to CSR</a:t>
            </a:r>
          </a:p>
        </p:txBody>
      </p:sp>
      <p:sp>
        <p:nvSpPr>
          <p:cNvPr id="21508" name="Footer Placeholder 9">
            <a:extLst>
              <a:ext uri="{FF2B5EF4-FFF2-40B4-BE49-F238E27FC236}">
                <a16:creationId xmlns:a16="http://schemas.microsoft.com/office/drawing/2014/main" id="{4C27AFE8-C51F-C840-8C9D-469D541B838F}"/>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11267" name="Slide Number Placeholder 11">
            <a:extLst>
              <a:ext uri="{FF2B5EF4-FFF2-40B4-BE49-F238E27FC236}">
                <a16:creationId xmlns:a16="http://schemas.microsoft.com/office/drawing/2014/main" id="{2D8E73FC-7B79-B048-9A7C-4988B13CA9A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8 - </a:t>
            </a:r>
            <a:fld id="{13782074-C231-0D49-B4EF-1CE0729DE8EA}" type="slidenum">
              <a:rPr lang="en-CA" altLang="en-US" b="0" smtClean="0">
                <a:solidFill>
                  <a:srgbClr val="898989"/>
                </a:solidFill>
                <a:latin typeface="Times New Roman" panose="02020603050405020304" pitchFamily="18" charset="0"/>
              </a:rPr>
              <a:pPr/>
              <a:t>10</a:t>
            </a:fld>
            <a:endParaRPr lang="en-CA" altLang="en-US" b="0">
              <a:solidFill>
                <a:srgbClr val="898989"/>
              </a:solidFill>
              <a:latin typeface="Times New Roman" panose="02020603050405020304" pitchFamily="18" charset="0"/>
            </a:endParaRPr>
          </a:p>
        </p:txBody>
      </p:sp>
      <p:pic>
        <p:nvPicPr>
          <p:cNvPr id="21510" name="Picture 7">
            <a:extLst>
              <a:ext uri="{FF2B5EF4-FFF2-40B4-BE49-F238E27FC236}">
                <a16:creationId xmlns:a16="http://schemas.microsoft.com/office/drawing/2014/main" id="{470DE75E-408D-634C-BE32-6E7D2647295A}"/>
              </a:ext>
            </a:extLst>
          </p:cNvPr>
          <p:cNvPicPr>
            <a:picLocks noGrp="1" noChangeAspect="1" noChangeArrowheads="1"/>
          </p:cNvPicPr>
          <p:nvPr>
            <p:ph idx="1"/>
          </p:nvPr>
        </p:nvPicPr>
        <p:blipFill>
          <a:blip r:embed="rId3"/>
          <a:srcRect/>
          <a:stretch>
            <a:fillRect/>
          </a:stretch>
        </p:blipFill>
        <p:spPr>
          <a:xfrm>
            <a:off x="2362200" y="1828802"/>
            <a:ext cx="6096000" cy="4232274"/>
          </a:xfrm>
        </p:spPr>
      </p:pic>
      <p:graphicFrame>
        <p:nvGraphicFramePr>
          <p:cNvPr id="3" name="Table 2">
            <a:extLst>
              <a:ext uri="{FF2B5EF4-FFF2-40B4-BE49-F238E27FC236}">
                <a16:creationId xmlns:a16="http://schemas.microsoft.com/office/drawing/2014/main" id="{2D1536CD-4005-A646-BA64-AF41E1723275}"/>
              </a:ext>
            </a:extLst>
          </p:cNvPr>
          <p:cNvGraphicFramePr>
            <a:graphicFrameLocks noGrp="1"/>
          </p:cNvGraphicFramePr>
          <p:nvPr/>
        </p:nvGraphicFramePr>
        <p:xfrm>
          <a:off x="2133601" y="1895475"/>
          <a:ext cx="8220075" cy="4084638"/>
        </p:xfrm>
        <a:graphic>
          <a:graphicData uri="http://schemas.openxmlformats.org/drawingml/2006/table">
            <a:tbl>
              <a:tblPr firstRow="1" bandRow="1">
                <a:tableStyleId>{21E4AEA4-8DFA-4A89-87EB-49C32662AFE0}</a:tableStyleId>
              </a:tblPr>
              <a:tblGrid>
                <a:gridCol w="1371494">
                  <a:extLst>
                    <a:ext uri="{9D8B030D-6E8A-4147-A177-3AD203B41FA5}">
                      <a16:colId xmlns:a16="http://schemas.microsoft.com/office/drawing/2014/main" val="20000"/>
                    </a:ext>
                  </a:extLst>
                </a:gridCol>
                <a:gridCol w="5714556">
                  <a:extLst>
                    <a:ext uri="{9D8B030D-6E8A-4147-A177-3AD203B41FA5}">
                      <a16:colId xmlns:a16="http://schemas.microsoft.com/office/drawing/2014/main" val="20001"/>
                    </a:ext>
                  </a:extLst>
                </a:gridCol>
                <a:gridCol w="1134025">
                  <a:extLst>
                    <a:ext uri="{9D8B030D-6E8A-4147-A177-3AD203B41FA5}">
                      <a16:colId xmlns:a16="http://schemas.microsoft.com/office/drawing/2014/main" val="20002"/>
                    </a:ext>
                  </a:extLst>
                </a:gridCol>
              </a:tblGrid>
              <a:tr h="518200">
                <a:tc>
                  <a:txBody>
                    <a:bodyPr/>
                    <a:lstStyle/>
                    <a:p>
                      <a:r>
                        <a:rPr lang="en-US" sz="1400" dirty="0"/>
                        <a:t>Response</a:t>
                      </a:r>
                    </a:p>
                  </a:txBody>
                  <a:tcPr marL="91433" marR="91433" marT="45724" marB="45724" anchor="ctr"/>
                </a:tc>
                <a:tc>
                  <a:txBody>
                    <a:bodyPr/>
                    <a:lstStyle/>
                    <a:p>
                      <a:r>
                        <a:rPr lang="en-US" sz="1400" dirty="0"/>
                        <a:t>Explanation</a:t>
                      </a:r>
                    </a:p>
                  </a:txBody>
                  <a:tcPr marL="91433" marR="91433" marT="45724" marB="45724" anchor="ctr"/>
                </a:tc>
                <a:tc>
                  <a:txBody>
                    <a:bodyPr/>
                    <a:lstStyle/>
                    <a:p>
                      <a:r>
                        <a:rPr lang="en-US" sz="1400"/>
                        <a:t>Acceptance of CSR</a:t>
                      </a:r>
                    </a:p>
                  </a:txBody>
                  <a:tcPr marL="91433" marR="91433" marT="45724" marB="45724" anchor="ctr"/>
                </a:tc>
                <a:extLst>
                  <a:ext uri="{0D108BD9-81ED-4DB2-BD59-A6C34878D82A}">
                    <a16:rowId xmlns:a16="http://schemas.microsoft.com/office/drawing/2014/main" val="10000"/>
                  </a:ext>
                </a:extLst>
              </a:tr>
              <a:tr h="944954">
                <a:tc>
                  <a:txBody>
                    <a:bodyPr/>
                    <a:lstStyle/>
                    <a:p>
                      <a:r>
                        <a:rPr lang="en-US" sz="1400"/>
                        <a:t>Social enterprise—social return</a:t>
                      </a:r>
                    </a:p>
                  </a:txBody>
                  <a:tcPr marL="91433" marR="91433" marT="45724" marB="45724" anchor="ctr"/>
                </a:tc>
                <a:tc>
                  <a:txBody>
                    <a:bodyPr/>
                    <a:lstStyle/>
                    <a:p>
                      <a:r>
                        <a:rPr lang="en-US" sz="1400" dirty="0"/>
                        <a:t>Organizations that operate with a social mission without the intention of operating to make profits with all earnings committed to social causes or projects.</a:t>
                      </a:r>
                    </a:p>
                    <a:p>
                      <a:r>
                        <a:rPr lang="en-US" sz="1400" dirty="0"/>
                        <a:t>Example: Habitat for Humanity, Goodwill</a:t>
                      </a:r>
                    </a:p>
                  </a:txBody>
                  <a:tcPr marL="91433" marR="91433" marT="45724" marB="45724" anchor="ctr"/>
                </a:tc>
                <a:tc>
                  <a:txBody>
                    <a:bodyPr/>
                    <a:lstStyle/>
                    <a:p>
                      <a:r>
                        <a:rPr lang="en-US" sz="1400" dirty="0"/>
                        <a:t>High</a:t>
                      </a:r>
                    </a:p>
                  </a:txBody>
                  <a:tcPr marL="91433" marR="91433" marT="45724" marB="45724" anchor="ctr"/>
                </a:tc>
                <a:extLst>
                  <a:ext uri="{0D108BD9-81ED-4DB2-BD59-A6C34878D82A}">
                    <a16:rowId xmlns:a16="http://schemas.microsoft.com/office/drawing/2014/main" val="10001"/>
                  </a:ext>
                </a:extLst>
              </a:tr>
              <a:tr h="1158330">
                <a:tc>
                  <a:txBody>
                    <a:bodyPr/>
                    <a:lstStyle/>
                    <a:p>
                      <a:r>
                        <a:rPr lang="en-US" sz="1400" dirty="0"/>
                        <a:t>Social enterprise—mixed return</a:t>
                      </a:r>
                    </a:p>
                  </a:txBody>
                  <a:tcPr marL="91433" marR="91433" marT="45724" marB="45724" anchor="ctr"/>
                </a:tc>
                <a:tc>
                  <a:txBody>
                    <a:bodyPr/>
                    <a:lstStyle/>
                    <a:p>
                      <a:r>
                        <a:rPr lang="en-US" sz="1400" dirty="0"/>
                        <a:t>Organizations that operate with a social mission but with the intention of making a profit. “Doing well by doing good” (social paradigm). A portion of profits are committed to social causes or projects with the remainder reinvested or returned to owners.</a:t>
                      </a:r>
                    </a:p>
                    <a:p>
                      <a:r>
                        <a:rPr lang="en-US" sz="1400" dirty="0"/>
                        <a:t>Examples: Whole Foods Market Inc. and Value Village</a:t>
                      </a:r>
                    </a:p>
                  </a:txBody>
                  <a:tcPr marL="91433" marR="91433" marT="45724" marB="45724" anchor="ctr"/>
                </a:tc>
                <a:tc>
                  <a:txBody>
                    <a:bodyPr/>
                    <a:lstStyle/>
                    <a:p>
                      <a:r>
                        <a:rPr lang="en-US" sz="1400" dirty="0"/>
                        <a:t>High</a:t>
                      </a:r>
                    </a:p>
                  </a:txBody>
                  <a:tcPr marL="91433" marR="91433" marT="45724" marB="45724" anchor="ctr"/>
                </a:tc>
                <a:extLst>
                  <a:ext uri="{0D108BD9-81ED-4DB2-BD59-A6C34878D82A}">
                    <a16:rowId xmlns:a16="http://schemas.microsoft.com/office/drawing/2014/main" val="10002"/>
                  </a:ext>
                </a:extLst>
              </a:tr>
              <a:tr h="944954">
                <a:tc>
                  <a:txBody>
                    <a:bodyPr/>
                    <a:lstStyle/>
                    <a:p>
                      <a:r>
                        <a:rPr lang="en-US" sz="1400"/>
                        <a:t>CSR recognition or embracers</a:t>
                      </a:r>
                    </a:p>
                  </a:txBody>
                  <a:tcPr marL="91433" marR="91433" marT="45724" marB="45724" anchor="ctr"/>
                </a:tc>
                <a:tc>
                  <a:txBody>
                    <a:bodyPr/>
                    <a:lstStyle/>
                    <a:p>
                      <a:r>
                        <a:rPr lang="en-US" sz="1400" dirty="0"/>
                        <a:t>CSR and sustainability placed high on corporate agenda. Often are larger corporations and traded on stock exchanges. Corporate giving and citizenship are involved. Publish “social reports” of their initiatives. “Doing good by doing well” (economic paradigm).</a:t>
                      </a:r>
                    </a:p>
                  </a:txBody>
                  <a:tcPr marL="91433" marR="91433" marT="45724" marB="45724" anchor="ctr"/>
                </a:tc>
                <a:tc>
                  <a:txBody>
                    <a:bodyPr/>
                    <a:lstStyle/>
                    <a:p>
                      <a:r>
                        <a:rPr lang="en-US" sz="1400" dirty="0"/>
                        <a:t>Above average</a:t>
                      </a:r>
                    </a:p>
                  </a:txBody>
                  <a:tcPr marL="91433" marR="91433" marT="45724" marB="45724" anchor="ctr"/>
                </a:tc>
                <a:extLst>
                  <a:ext uri="{0D108BD9-81ED-4DB2-BD59-A6C34878D82A}">
                    <a16:rowId xmlns:a16="http://schemas.microsoft.com/office/drawing/2014/main" val="10003"/>
                  </a:ext>
                </a:extLst>
              </a:tr>
              <a:tr h="518200">
                <a:tc>
                  <a:txBody>
                    <a:bodyPr/>
                    <a:lstStyle/>
                    <a:p>
                      <a:r>
                        <a:rPr lang="en-US" sz="1400" dirty="0"/>
                        <a:t>Cautious CSR adaptors</a:t>
                      </a:r>
                    </a:p>
                  </a:txBody>
                  <a:tcPr marL="91433" marR="91433" marT="45724" marB="45724" anchor="ctr"/>
                </a:tc>
                <a:tc>
                  <a:txBody>
                    <a:bodyPr/>
                    <a:lstStyle/>
                    <a:p>
                      <a:r>
                        <a:rPr lang="en-US" sz="1400" dirty="0"/>
                        <a:t>Recognize CSR and sustainability but focus on savings from environmental projects, energy cost reductions, material efficiency, and risk reduction.</a:t>
                      </a:r>
                    </a:p>
                  </a:txBody>
                  <a:tcPr marL="91433" marR="91433" marT="45724" marB="45724" anchor="ctr"/>
                </a:tc>
                <a:tc>
                  <a:txBody>
                    <a:bodyPr/>
                    <a:lstStyle/>
                    <a:p>
                      <a:r>
                        <a:rPr lang="en-US" sz="1400" dirty="0"/>
                        <a:t>Some recognition</a:t>
                      </a:r>
                    </a:p>
                  </a:txBody>
                  <a:tcPr marL="91433" marR="91433" marT="45724" marB="45724" anchor="ctr"/>
                </a:tc>
                <a:extLst>
                  <a:ext uri="{0D108BD9-81ED-4DB2-BD59-A6C34878D82A}">
                    <a16:rowId xmlns:a16="http://schemas.microsoft.com/office/drawing/2014/main" val="10004"/>
                  </a:ext>
                </a:extLst>
              </a:tr>
            </a:tbl>
          </a:graphicData>
        </a:graphic>
      </p:graphicFrame>
      <p:sp>
        <p:nvSpPr>
          <p:cNvPr id="9" name="TextBox 8">
            <a:extLst>
              <a:ext uri="{FF2B5EF4-FFF2-40B4-BE49-F238E27FC236}">
                <a16:creationId xmlns:a16="http://schemas.microsoft.com/office/drawing/2014/main" id="{183A9C02-5FE3-AA43-958C-8FAF01F738DB}"/>
              </a:ext>
            </a:extLst>
          </p:cNvPr>
          <p:cNvSpPr txBox="1"/>
          <p:nvPr/>
        </p:nvSpPr>
        <p:spPr>
          <a:xfrm>
            <a:off x="9372600" y="6061075"/>
            <a:ext cx="1423988" cy="369888"/>
          </a:xfrm>
          <a:prstGeom prst="rect">
            <a:avLst/>
          </a:prstGeom>
          <a:noFill/>
        </p:spPr>
        <p:txBody>
          <a:bodyPr>
            <a:spAutoFit/>
          </a:bodyPr>
          <a:lstStyle/>
          <a:p>
            <a:pPr>
              <a:defRPr/>
            </a:pPr>
            <a:r>
              <a:rPr lang="en-US" dirty="0">
                <a:solidFill>
                  <a:srgbClr val="FF0000"/>
                </a:solidFill>
                <a:latin typeface="+mj-lt"/>
              </a:rPr>
              <a:t>TABLE 8.1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A284795F-EA12-6B4D-BC1A-3FFD90BB3C17}"/>
              </a:ext>
            </a:extLst>
          </p:cNvPr>
          <p:cNvSpPr>
            <a:spLocks noGrp="1" noChangeArrowheads="1"/>
          </p:cNvSpPr>
          <p:nvPr>
            <p:ph type="title"/>
          </p:nvPr>
        </p:nvSpPr>
        <p:spPr>
          <a:xfrm>
            <a:off x="1676400" y="685800"/>
            <a:ext cx="6858000" cy="609600"/>
          </a:xfrm>
        </p:spPr>
        <p:txBody>
          <a:bodyPr>
            <a:normAutofit fontScale="90000"/>
          </a:bodyPr>
          <a:lstStyle/>
          <a:p>
            <a:pPr>
              <a:defRPr/>
            </a:pPr>
            <a:r>
              <a:rPr altLang="en-US"/>
              <a:t>Responses to CSR Cont’d…</a:t>
            </a:r>
          </a:p>
        </p:txBody>
      </p:sp>
      <p:sp>
        <p:nvSpPr>
          <p:cNvPr id="21508" name="Footer Placeholder 9">
            <a:extLst>
              <a:ext uri="{FF2B5EF4-FFF2-40B4-BE49-F238E27FC236}">
                <a16:creationId xmlns:a16="http://schemas.microsoft.com/office/drawing/2014/main" id="{9149D247-A127-834F-A6E1-4F564FD33A88}"/>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13315" name="Slide Number Placeholder 11">
            <a:extLst>
              <a:ext uri="{FF2B5EF4-FFF2-40B4-BE49-F238E27FC236}">
                <a16:creationId xmlns:a16="http://schemas.microsoft.com/office/drawing/2014/main" id="{F09F6141-2246-C644-9C51-CE66429B1E0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8 - </a:t>
            </a:r>
            <a:fld id="{40E07D89-BA4D-2D4D-894B-55DF01B41939}" type="slidenum">
              <a:rPr lang="en-CA" altLang="en-US" b="0" smtClean="0">
                <a:solidFill>
                  <a:srgbClr val="898989"/>
                </a:solidFill>
                <a:latin typeface="Times New Roman" panose="02020603050405020304" pitchFamily="18" charset="0"/>
              </a:rPr>
              <a:pPr/>
              <a:t>11</a:t>
            </a:fld>
            <a:endParaRPr lang="en-CA" altLang="en-US" b="0">
              <a:solidFill>
                <a:srgbClr val="898989"/>
              </a:solidFill>
              <a:latin typeface="Times New Roman" panose="02020603050405020304" pitchFamily="18" charset="0"/>
            </a:endParaRPr>
          </a:p>
        </p:txBody>
      </p:sp>
      <p:pic>
        <p:nvPicPr>
          <p:cNvPr id="21510" name="Picture 7">
            <a:extLst>
              <a:ext uri="{FF2B5EF4-FFF2-40B4-BE49-F238E27FC236}">
                <a16:creationId xmlns:a16="http://schemas.microsoft.com/office/drawing/2014/main" id="{59993C68-B3F1-7645-B751-13F8283359C4}"/>
              </a:ext>
            </a:extLst>
          </p:cNvPr>
          <p:cNvPicPr>
            <a:picLocks noGrp="1" noChangeAspect="1" noChangeArrowheads="1"/>
          </p:cNvPicPr>
          <p:nvPr>
            <p:ph idx="1"/>
          </p:nvPr>
        </p:nvPicPr>
        <p:blipFill>
          <a:blip r:embed="rId3"/>
          <a:srcRect/>
          <a:stretch>
            <a:fillRect/>
          </a:stretch>
        </p:blipFill>
        <p:spPr>
          <a:xfrm>
            <a:off x="2438400" y="1935630"/>
            <a:ext cx="6096000" cy="3882559"/>
          </a:xfrm>
        </p:spPr>
      </p:pic>
      <p:graphicFrame>
        <p:nvGraphicFramePr>
          <p:cNvPr id="3" name="Table 2">
            <a:extLst>
              <a:ext uri="{FF2B5EF4-FFF2-40B4-BE49-F238E27FC236}">
                <a16:creationId xmlns:a16="http://schemas.microsoft.com/office/drawing/2014/main" id="{D2E487DB-A54C-A64C-903D-07245734D62D}"/>
              </a:ext>
            </a:extLst>
          </p:cNvPr>
          <p:cNvGraphicFramePr>
            <a:graphicFrameLocks noGrp="1"/>
          </p:cNvGraphicFramePr>
          <p:nvPr/>
        </p:nvGraphicFramePr>
        <p:xfrm>
          <a:off x="2133600" y="1947863"/>
          <a:ext cx="8077200" cy="3870760"/>
        </p:xfrm>
        <a:graphic>
          <a:graphicData uri="http://schemas.openxmlformats.org/drawingml/2006/table">
            <a:tbl>
              <a:tblPr firstRow="1" bandRow="1">
                <a:tableStyleId>{21E4AEA4-8DFA-4A89-87EB-49C32662AFE0}</a:tableStyleId>
              </a:tblPr>
              <a:tblGrid>
                <a:gridCol w="1496898">
                  <a:extLst>
                    <a:ext uri="{9D8B030D-6E8A-4147-A177-3AD203B41FA5}">
                      <a16:colId xmlns:a16="http://schemas.microsoft.com/office/drawing/2014/main" val="20000"/>
                    </a:ext>
                  </a:extLst>
                </a:gridCol>
                <a:gridCol w="5270486">
                  <a:extLst>
                    <a:ext uri="{9D8B030D-6E8A-4147-A177-3AD203B41FA5}">
                      <a16:colId xmlns:a16="http://schemas.microsoft.com/office/drawing/2014/main" val="20001"/>
                    </a:ext>
                  </a:extLst>
                </a:gridCol>
                <a:gridCol w="1309816">
                  <a:extLst>
                    <a:ext uri="{9D8B030D-6E8A-4147-A177-3AD203B41FA5}">
                      <a16:colId xmlns:a16="http://schemas.microsoft.com/office/drawing/2014/main" val="20002"/>
                    </a:ext>
                  </a:extLst>
                </a:gridCol>
              </a:tblGrid>
              <a:tr h="518066">
                <a:tc>
                  <a:txBody>
                    <a:bodyPr/>
                    <a:lstStyle/>
                    <a:p>
                      <a:r>
                        <a:rPr lang="en-US" sz="1400" dirty="0"/>
                        <a:t>Response</a:t>
                      </a:r>
                    </a:p>
                  </a:txBody>
                  <a:tcPr marT="45700" marB="45700" anchor="ctr"/>
                </a:tc>
                <a:tc>
                  <a:txBody>
                    <a:bodyPr/>
                    <a:lstStyle/>
                    <a:p>
                      <a:r>
                        <a:rPr lang="en-US" sz="1400" dirty="0"/>
                        <a:t>Explanation</a:t>
                      </a:r>
                    </a:p>
                  </a:txBody>
                  <a:tcPr marT="45700" marB="45700" anchor="ctr"/>
                </a:tc>
                <a:tc>
                  <a:txBody>
                    <a:bodyPr/>
                    <a:lstStyle/>
                    <a:p>
                      <a:r>
                        <a:rPr lang="en-US" sz="1400"/>
                        <a:t>Acceptance of CSR</a:t>
                      </a:r>
                    </a:p>
                  </a:txBody>
                  <a:tcPr marT="45700" marB="45700" anchor="ctr"/>
                </a:tc>
                <a:extLst>
                  <a:ext uri="{0D108BD9-81ED-4DB2-BD59-A6C34878D82A}">
                    <a16:rowId xmlns:a16="http://schemas.microsoft.com/office/drawing/2014/main" val="10000"/>
                  </a:ext>
                </a:extLst>
              </a:tr>
              <a:tr h="944731">
                <a:tc>
                  <a:txBody>
                    <a:bodyPr/>
                    <a:lstStyle/>
                    <a:p>
                      <a:r>
                        <a:rPr lang="en-US" sz="1400" dirty="0"/>
                        <a:t>Tokenism or greenwashing</a:t>
                      </a:r>
                    </a:p>
                  </a:txBody>
                  <a:tcPr marT="45700" marB="45700" anchor="ctr"/>
                </a:tc>
                <a:tc>
                  <a:txBody>
                    <a:bodyPr/>
                    <a:lstStyle/>
                    <a:p>
                      <a:r>
                        <a:rPr lang="en-US" sz="1400" dirty="0"/>
                        <a:t>Corporations are not serious about CSR, but believe they should respond. Might be forced into initiatives by non-governmental organizations (NGOs), the media, or competitors. NGOs allege many multinational corporations are responding this way.</a:t>
                      </a:r>
                    </a:p>
                  </a:txBody>
                  <a:tcPr marT="45700" marB="45700" anchor="ctr"/>
                </a:tc>
                <a:tc>
                  <a:txBody>
                    <a:bodyPr/>
                    <a:lstStyle/>
                    <a:p>
                      <a:r>
                        <a:rPr lang="en-US" sz="1400" dirty="0"/>
                        <a:t>Low commitment</a:t>
                      </a:r>
                    </a:p>
                  </a:txBody>
                  <a:tcPr marT="45700" marB="45700" anchor="ctr"/>
                </a:tc>
                <a:extLst>
                  <a:ext uri="{0D108BD9-81ED-4DB2-BD59-A6C34878D82A}">
                    <a16:rowId xmlns:a16="http://schemas.microsoft.com/office/drawing/2014/main" val="10001"/>
                  </a:ext>
                </a:extLst>
              </a:tr>
              <a:tr h="944731">
                <a:tc>
                  <a:txBody>
                    <a:bodyPr/>
                    <a:lstStyle/>
                    <a:p>
                      <a:r>
                        <a:rPr lang="en-US" sz="1400"/>
                        <a:t>Amoral</a:t>
                      </a:r>
                    </a:p>
                  </a:txBody>
                  <a:tcPr marT="45700" marB="45700" anchor="ctr"/>
                </a:tc>
                <a:tc>
                  <a:txBody>
                    <a:bodyPr/>
                    <a:lstStyle/>
                    <a:p>
                      <a:r>
                        <a:rPr lang="en-US" sz="1400" dirty="0"/>
                        <a:t>Corporations, and their managers, simply ignore CSR, intentionally or unintentionally. Difficult to identify and measure numbers.</a:t>
                      </a:r>
                    </a:p>
                  </a:txBody>
                  <a:tcPr marT="45700" marB="45700" anchor="ctr"/>
                </a:tc>
                <a:tc>
                  <a:txBody>
                    <a:bodyPr/>
                    <a:lstStyle/>
                    <a:p>
                      <a:r>
                        <a:rPr lang="en-US" sz="1400" dirty="0"/>
                        <a:t>Very little, by chance, or legal requirement</a:t>
                      </a:r>
                    </a:p>
                  </a:txBody>
                  <a:tcPr marT="45700" marB="45700" anchor="ctr"/>
                </a:tc>
                <a:extLst>
                  <a:ext uri="{0D108BD9-81ED-4DB2-BD59-A6C34878D82A}">
                    <a16:rowId xmlns:a16="http://schemas.microsoft.com/office/drawing/2014/main" val="10002"/>
                  </a:ext>
                </a:extLst>
              </a:tr>
              <a:tr h="731398">
                <a:tc>
                  <a:txBody>
                    <a:bodyPr/>
                    <a:lstStyle/>
                    <a:p>
                      <a:r>
                        <a:rPr lang="en-US" sz="1400"/>
                        <a:t>Anti-CSR</a:t>
                      </a:r>
                    </a:p>
                  </a:txBody>
                  <a:tcPr marT="45700" marB="45700" anchor="ctr"/>
                </a:tc>
                <a:tc>
                  <a:txBody>
                    <a:bodyPr/>
                    <a:lstStyle/>
                    <a:p>
                      <a:r>
                        <a:rPr lang="en-US" sz="1400" dirty="0"/>
                        <a:t>As CSR is widely accepted and </a:t>
                      </a:r>
                      <a:r>
                        <a:rPr lang="en-US" sz="1400" dirty="0" err="1"/>
                        <a:t>practised</a:t>
                      </a:r>
                      <a:r>
                        <a:rPr lang="en-US" sz="1400" dirty="0"/>
                        <a:t>, it is unlikely that these corporations will identify themselves as being anti-CSR. Difficult to identify numbers.</a:t>
                      </a:r>
                    </a:p>
                  </a:txBody>
                  <a:tcPr marT="45700" marB="45700" anchor="ctr"/>
                </a:tc>
                <a:tc>
                  <a:txBody>
                    <a:bodyPr/>
                    <a:lstStyle/>
                    <a:p>
                      <a:r>
                        <a:rPr lang="en-US" sz="1400" dirty="0"/>
                        <a:t>Very little, most likely as required by law</a:t>
                      </a:r>
                    </a:p>
                  </a:txBody>
                  <a:tcPr marT="45700" marB="45700" anchor="ctr"/>
                </a:tc>
                <a:extLst>
                  <a:ext uri="{0D108BD9-81ED-4DB2-BD59-A6C34878D82A}">
                    <a16:rowId xmlns:a16="http://schemas.microsoft.com/office/drawing/2014/main" val="10003"/>
                  </a:ext>
                </a:extLst>
              </a:tr>
              <a:tr h="731398">
                <a:tc>
                  <a:txBody>
                    <a:bodyPr/>
                    <a:lstStyle/>
                    <a:p>
                      <a:r>
                        <a:rPr lang="en-US" sz="1400" dirty="0"/>
                        <a:t>Unknown</a:t>
                      </a:r>
                    </a:p>
                  </a:txBody>
                  <a:tcPr marT="45700" marB="45700" anchor="ctr"/>
                </a:tc>
                <a:tc>
                  <a:txBody>
                    <a:bodyPr/>
                    <a:lstStyle/>
                    <a:p>
                      <a:r>
                        <a:rPr lang="en-US" sz="1400" dirty="0"/>
                        <a:t>Businesses about which not much is known regarding CSR initiatives, including small businesses and privately held corporations. There is a modest literature on CSR in these types of enterprises.</a:t>
                      </a:r>
                    </a:p>
                  </a:txBody>
                  <a:tcPr marT="45700" marB="45700" anchor="ctr"/>
                </a:tc>
                <a:tc>
                  <a:txBody>
                    <a:bodyPr/>
                    <a:lstStyle/>
                    <a:p>
                      <a:r>
                        <a:rPr lang="en-US" sz="1400" dirty="0"/>
                        <a:t>Low, but not documented</a:t>
                      </a:r>
                    </a:p>
                  </a:txBody>
                  <a:tcPr marT="45700" marB="45700" anchor="ctr"/>
                </a:tc>
                <a:extLst>
                  <a:ext uri="{0D108BD9-81ED-4DB2-BD59-A6C34878D82A}">
                    <a16:rowId xmlns:a16="http://schemas.microsoft.com/office/drawing/2014/main" val="10004"/>
                  </a:ext>
                </a:extLst>
              </a:tr>
            </a:tbl>
          </a:graphicData>
        </a:graphic>
      </p:graphicFrame>
      <p:sp>
        <p:nvSpPr>
          <p:cNvPr id="8" name="TextBox 7">
            <a:extLst>
              <a:ext uri="{FF2B5EF4-FFF2-40B4-BE49-F238E27FC236}">
                <a16:creationId xmlns:a16="http://schemas.microsoft.com/office/drawing/2014/main" id="{A008EF99-97FF-0448-909F-F9AE8307F31A}"/>
              </a:ext>
            </a:extLst>
          </p:cNvPr>
          <p:cNvSpPr txBox="1"/>
          <p:nvPr/>
        </p:nvSpPr>
        <p:spPr>
          <a:xfrm>
            <a:off x="9250363" y="5818189"/>
            <a:ext cx="1492250" cy="369887"/>
          </a:xfrm>
          <a:prstGeom prst="rect">
            <a:avLst/>
          </a:prstGeom>
          <a:noFill/>
        </p:spPr>
        <p:txBody>
          <a:bodyPr>
            <a:spAutoFit/>
          </a:bodyPr>
          <a:lstStyle/>
          <a:p>
            <a:pPr>
              <a:defRPr/>
            </a:pPr>
            <a:r>
              <a:rPr lang="en-US" dirty="0">
                <a:solidFill>
                  <a:srgbClr val="FF0000"/>
                </a:solidFill>
                <a:latin typeface="+mj-lt"/>
              </a:rPr>
              <a:t>TABLE 8.1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2">
            <a:extLst>
              <a:ext uri="{FF2B5EF4-FFF2-40B4-BE49-F238E27FC236}">
                <a16:creationId xmlns:a16="http://schemas.microsoft.com/office/drawing/2014/main" id="{7BF09BDA-9B9B-244D-85E4-FA71F34B03C1}"/>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CA" altLang="es-MX">
                <a:solidFill>
                  <a:srgbClr val="045C75"/>
                </a:solidFill>
                <a:latin typeface="Constantia" panose="02030602050306030303" pitchFamily="18" charset="0"/>
              </a:rPr>
              <a:t>Copyright 2015 Pearson Canada Inc.</a:t>
            </a:r>
          </a:p>
        </p:txBody>
      </p:sp>
      <p:sp>
        <p:nvSpPr>
          <p:cNvPr id="13314" name="Rectangle 13">
            <a:extLst>
              <a:ext uri="{FF2B5EF4-FFF2-40B4-BE49-F238E27FC236}">
                <a16:creationId xmlns:a16="http://schemas.microsoft.com/office/drawing/2014/main" id="{93782113-B227-1F48-A09F-04511105A64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8A0B04-EDE2-7547-8450-AB9AE9CD5C9B}" type="slidenum">
              <a:rPr lang="en-US" altLang="es-MX">
                <a:solidFill>
                  <a:srgbClr val="045C75"/>
                </a:solidFill>
                <a:latin typeface="Constantia" panose="02030602050306030303" pitchFamily="18" charset="0"/>
              </a:rPr>
              <a:pPr/>
              <a:t>2</a:t>
            </a:fld>
            <a:endParaRPr lang="en-US" altLang="es-MX">
              <a:solidFill>
                <a:srgbClr val="045C75"/>
              </a:solidFill>
              <a:latin typeface="Constantia" panose="02030602050306030303" pitchFamily="18" charset="0"/>
            </a:endParaRPr>
          </a:p>
        </p:txBody>
      </p:sp>
      <p:sp>
        <p:nvSpPr>
          <p:cNvPr id="13315" name="Rectangle 2">
            <a:extLst>
              <a:ext uri="{FF2B5EF4-FFF2-40B4-BE49-F238E27FC236}">
                <a16:creationId xmlns:a16="http://schemas.microsoft.com/office/drawing/2014/main" id="{52207827-8D93-E841-B44B-87F6E5C119C1}"/>
              </a:ext>
            </a:extLst>
          </p:cNvPr>
          <p:cNvSpPr>
            <a:spLocks noGrp="1"/>
          </p:cNvSpPr>
          <p:nvPr>
            <p:ph type="title" idx="4294967295"/>
          </p:nvPr>
        </p:nvSpPr>
        <p:spPr>
          <a:xfrm>
            <a:off x="1919288" y="188913"/>
            <a:ext cx="8229600" cy="1143000"/>
          </a:xfrm>
        </p:spPr>
        <p:txBody>
          <a:bodyPr/>
          <a:lstStyle/>
          <a:p>
            <a:pPr eaLnBrk="1" hangingPunct="1"/>
            <a:r>
              <a:rPr lang="en-US" altLang="es-MX" sz="4000" b="1"/>
              <a:t>The External Environment of Business</a:t>
            </a:r>
            <a:endParaRPr lang="en-CA" altLang="es-MX" sz="4000" b="1"/>
          </a:p>
        </p:txBody>
      </p:sp>
      <p:pic>
        <p:nvPicPr>
          <p:cNvPr id="13316" name="Picture 5">
            <a:extLst>
              <a:ext uri="{FF2B5EF4-FFF2-40B4-BE49-F238E27FC236}">
                <a16:creationId xmlns:a16="http://schemas.microsoft.com/office/drawing/2014/main" id="{E9CC665F-2EB9-9A41-B6A0-956C9EC01E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327" t="52750" r="46228" b="12668"/>
          <a:stretch>
            <a:fillRect/>
          </a:stretch>
        </p:blipFill>
        <p:spPr bwMode="auto">
          <a:xfrm>
            <a:off x="3359150" y="1412875"/>
            <a:ext cx="5043488"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640188FE-36BE-C34B-989B-32EF7A85107C}"/>
              </a:ext>
            </a:extLst>
          </p:cNvPr>
          <p:cNvSpPr>
            <a:spLocks noGrp="1" noChangeArrowheads="1"/>
          </p:cNvSpPr>
          <p:nvPr>
            <p:ph type="title"/>
          </p:nvPr>
        </p:nvSpPr>
        <p:spPr>
          <a:xfrm>
            <a:off x="2286000" y="304800"/>
            <a:ext cx="6440488" cy="685800"/>
          </a:xfrm>
        </p:spPr>
        <p:txBody>
          <a:bodyPr>
            <a:normAutofit fontScale="90000"/>
          </a:bodyPr>
          <a:lstStyle/>
          <a:p>
            <a:pPr>
              <a:defRPr/>
            </a:pPr>
            <a:r>
              <a:rPr altLang="en-US"/>
              <a:t>Stakeholder</a:t>
            </a:r>
            <a:r>
              <a:rPr lang="en-US" altLang="en-US"/>
              <a:t> and Issue </a:t>
            </a:r>
            <a:r>
              <a:rPr altLang="en-US"/>
              <a:t>Analysis</a:t>
            </a:r>
          </a:p>
        </p:txBody>
      </p:sp>
      <p:sp>
        <p:nvSpPr>
          <p:cNvPr id="40963" name="Rectangle 3">
            <a:extLst>
              <a:ext uri="{FF2B5EF4-FFF2-40B4-BE49-F238E27FC236}">
                <a16:creationId xmlns:a16="http://schemas.microsoft.com/office/drawing/2014/main" id="{DA438967-55BD-244E-84C9-22FA2D929173}"/>
              </a:ext>
            </a:extLst>
          </p:cNvPr>
          <p:cNvSpPr>
            <a:spLocks noGrp="1" noChangeArrowheads="1"/>
          </p:cNvSpPr>
          <p:nvPr>
            <p:ph idx="1"/>
          </p:nvPr>
        </p:nvSpPr>
        <p:spPr>
          <a:xfrm>
            <a:off x="1943100" y="1981200"/>
            <a:ext cx="8305800" cy="4351338"/>
          </a:xfrm>
        </p:spPr>
        <p:txBody>
          <a:bodyPr/>
          <a:lstStyle/>
          <a:p>
            <a:pPr>
              <a:spcBef>
                <a:spcPts val="1200"/>
              </a:spcBef>
              <a:defRPr/>
            </a:pPr>
            <a:r>
              <a:rPr lang="en-US" b="1" dirty="0"/>
              <a:t>Stakeholder engagement </a:t>
            </a:r>
            <a:r>
              <a:rPr lang="en-US" dirty="0">
                <a:sym typeface="Wingdings" panose="05000000000000000000" pitchFamily="2" charset="2"/>
              </a:rPr>
              <a:t> efforts by corporation to understand and involve relevant individuals, groups, or organizations by considering their moral concerns</a:t>
            </a:r>
          </a:p>
          <a:p>
            <a:pPr>
              <a:spcBef>
                <a:spcPts val="1200"/>
              </a:spcBef>
              <a:defRPr/>
            </a:pPr>
            <a:r>
              <a:rPr lang="en-US" b="1" dirty="0">
                <a:sym typeface="Wingdings" panose="05000000000000000000" pitchFamily="2" charset="2"/>
              </a:rPr>
              <a:t>Issue analysis </a:t>
            </a:r>
            <a:r>
              <a:rPr lang="en-US" dirty="0">
                <a:sym typeface="Wingdings" panose="05000000000000000000" pitchFamily="2" charset="2"/>
              </a:rPr>
              <a:t> effort to understand the source, nature, and extent of a question or matter in dispute facing corporation</a:t>
            </a:r>
          </a:p>
          <a:p>
            <a:pPr lvl="1">
              <a:spcBef>
                <a:spcPts val="1200"/>
              </a:spcBef>
              <a:defRPr/>
            </a:pPr>
            <a:r>
              <a:rPr lang="en-US" dirty="0">
                <a:sym typeface="Wingdings" panose="05000000000000000000" pitchFamily="2" charset="2"/>
              </a:rPr>
              <a:t>Will result in addressing or resolving the matter</a:t>
            </a:r>
            <a:endParaRPr lang="en-US" dirty="0"/>
          </a:p>
        </p:txBody>
      </p:sp>
      <p:sp>
        <p:nvSpPr>
          <p:cNvPr id="13315" name="Footer Placeholder 5">
            <a:extLst>
              <a:ext uri="{FF2B5EF4-FFF2-40B4-BE49-F238E27FC236}">
                <a16:creationId xmlns:a16="http://schemas.microsoft.com/office/drawing/2014/main" id="{94793041-F3F6-144C-9F34-5956D3443B6B}"/>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3316" name="Slide Number Placeholder 6">
            <a:extLst>
              <a:ext uri="{FF2B5EF4-FFF2-40B4-BE49-F238E27FC236}">
                <a16:creationId xmlns:a16="http://schemas.microsoft.com/office/drawing/2014/main" id="{AAAC631C-8042-1643-B619-A8F033AEFEE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4- </a:t>
            </a:r>
            <a:fld id="{D17872B4-DC78-3048-916E-6E5A12307047}" type="slidenum">
              <a:rPr lang="en-CA" altLang="en-US" b="0" smtClean="0">
                <a:solidFill>
                  <a:srgbClr val="898989"/>
                </a:solidFill>
                <a:latin typeface="Times New Roman" panose="02020603050405020304" pitchFamily="18" charset="0"/>
              </a:rPr>
              <a:pPr/>
              <a:t>3</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536ACC1E-C15F-5148-ADF3-2B9E1EED35B4}"/>
              </a:ext>
            </a:extLst>
          </p:cNvPr>
          <p:cNvSpPr>
            <a:spLocks noGrp="1" noChangeArrowheads="1"/>
          </p:cNvSpPr>
          <p:nvPr>
            <p:ph type="title"/>
          </p:nvPr>
        </p:nvSpPr>
        <p:spPr>
          <a:xfrm>
            <a:off x="1981200" y="633413"/>
            <a:ext cx="6858000" cy="685800"/>
          </a:xfrm>
        </p:spPr>
        <p:txBody>
          <a:bodyPr>
            <a:normAutofit fontScale="90000"/>
          </a:bodyPr>
          <a:lstStyle/>
          <a:p>
            <a:pPr>
              <a:defRPr/>
            </a:pPr>
            <a:r>
              <a:rPr altLang="en-US"/>
              <a:t>Issue Analysis</a:t>
            </a:r>
            <a:br>
              <a:rPr altLang="en-US"/>
            </a:br>
            <a:br>
              <a:rPr altLang="en-US"/>
            </a:br>
            <a:endParaRPr altLang="en-US"/>
          </a:p>
        </p:txBody>
      </p:sp>
      <p:sp>
        <p:nvSpPr>
          <p:cNvPr id="18437" name="Rectangle 3">
            <a:extLst>
              <a:ext uri="{FF2B5EF4-FFF2-40B4-BE49-F238E27FC236}">
                <a16:creationId xmlns:a16="http://schemas.microsoft.com/office/drawing/2014/main" id="{E2A929D0-DB43-9E41-B61A-15638F58E655}"/>
              </a:ext>
            </a:extLst>
          </p:cNvPr>
          <p:cNvSpPr>
            <a:spLocks noGrp="1" noChangeArrowheads="1"/>
          </p:cNvSpPr>
          <p:nvPr>
            <p:ph idx="1"/>
          </p:nvPr>
        </p:nvSpPr>
        <p:spPr>
          <a:xfrm>
            <a:off x="2106613" y="2205038"/>
            <a:ext cx="7886700" cy="4191000"/>
          </a:xfrm>
        </p:spPr>
        <p:txBody>
          <a:bodyPr/>
          <a:lstStyle/>
          <a:p>
            <a:pPr>
              <a:spcBef>
                <a:spcPts val="1200"/>
              </a:spcBef>
              <a:defRPr/>
            </a:pPr>
            <a:r>
              <a:rPr lang="en-US" altLang="en-US" dirty="0"/>
              <a:t>Two approaches to issue analysis:</a:t>
            </a:r>
          </a:p>
          <a:p>
            <a:pPr lvl="1">
              <a:spcBef>
                <a:spcPts val="1200"/>
              </a:spcBef>
              <a:defRPr/>
            </a:pPr>
            <a:r>
              <a:rPr lang="en-US" altLang="en-US" dirty="0"/>
              <a:t>The issues management process</a:t>
            </a:r>
          </a:p>
          <a:p>
            <a:pPr lvl="1">
              <a:spcBef>
                <a:spcPts val="1200"/>
              </a:spcBef>
              <a:defRPr/>
            </a:pPr>
            <a:r>
              <a:rPr lang="en-US" altLang="en-US" dirty="0"/>
              <a:t>Issue salience (materiality) analysis </a:t>
            </a:r>
          </a:p>
        </p:txBody>
      </p:sp>
      <p:sp>
        <p:nvSpPr>
          <p:cNvPr id="45059" name="Footer Placeholder 5">
            <a:extLst>
              <a:ext uri="{FF2B5EF4-FFF2-40B4-BE49-F238E27FC236}">
                <a16:creationId xmlns:a16="http://schemas.microsoft.com/office/drawing/2014/main" id="{4A0FCB9F-B11D-EB45-B8CE-2894843800D1}"/>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45060" name="Slide Number Placeholder 7">
            <a:extLst>
              <a:ext uri="{FF2B5EF4-FFF2-40B4-BE49-F238E27FC236}">
                <a16:creationId xmlns:a16="http://schemas.microsoft.com/office/drawing/2014/main" id="{B205CB81-D66F-B042-92DF-89AB922B77D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D40DEE25-C458-6344-811E-9A6AABABBA31}" type="slidenum">
              <a:rPr lang="en-CA" altLang="en-US" b="0" smtClean="0">
                <a:solidFill>
                  <a:srgbClr val="898989"/>
                </a:solidFill>
                <a:latin typeface="Times New Roman" panose="02020603050405020304" pitchFamily="18" charset="0"/>
              </a:rPr>
              <a:pPr/>
              <a:t>4</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D589F3F1-DB71-344D-947D-DE254CC1CE1A}"/>
              </a:ext>
            </a:extLst>
          </p:cNvPr>
          <p:cNvSpPr>
            <a:spLocks noGrp="1" noChangeArrowheads="1"/>
          </p:cNvSpPr>
          <p:nvPr>
            <p:ph type="title"/>
          </p:nvPr>
        </p:nvSpPr>
        <p:spPr>
          <a:xfrm>
            <a:off x="1981200" y="381000"/>
            <a:ext cx="6858000" cy="685800"/>
          </a:xfrm>
        </p:spPr>
        <p:txBody>
          <a:bodyPr>
            <a:normAutofit fontScale="90000"/>
          </a:bodyPr>
          <a:lstStyle/>
          <a:p>
            <a:pPr>
              <a:defRPr/>
            </a:pPr>
            <a:r>
              <a:rPr lang="en-US" altLang="en-US"/>
              <a:t>The Issue Management Process</a:t>
            </a:r>
            <a:br>
              <a:rPr altLang="en-US"/>
            </a:br>
            <a:br>
              <a:rPr altLang="en-US"/>
            </a:br>
            <a:endParaRPr altLang="en-US"/>
          </a:p>
        </p:txBody>
      </p:sp>
      <p:sp>
        <p:nvSpPr>
          <p:cNvPr id="18437" name="Rectangle 3">
            <a:extLst>
              <a:ext uri="{FF2B5EF4-FFF2-40B4-BE49-F238E27FC236}">
                <a16:creationId xmlns:a16="http://schemas.microsoft.com/office/drawing/2014/main" id="{D358707D-0950-9849-AB50-892B30C9952F}"/>
              </a:ext>
            </a:extLst>
          </p:cNvPr>
          <p:cNvSpPr>
            <a:spLocks noGrp="1" noChangeArrowheads="1"/>
          </p:cNvSpPr>
          <p:nvPr>
            <p:ph idx="1"/>
          </p:nvPr>
        </p:nvSpPr>
        <p:spPr>
          <a:xfrm>
            <a:off x="2106613" y="2205038"/>
            <a:ext cx="7886700" cy="4191000"/>
          </a:xfrm>
        </p:spPr>
        <p:txBody>
          <a:bodyPr/>
          <a:lstStyle/>
          <a:p>
            <a:pPr>
              <a:spcBef>
                <a:spcPts val="1200"/>
              </a:spcBef>
              <a:defRPr/>
            </a:pPr>
            <a:r>
              <a:rPr lang="en-US" altLang="en-US" dirty="0"/>
              <a:t>Involves six steps:</a:t>
            </a:r>
            <a:endParaRPr altLang="en-US" dirty="0"/>
          </a:p>
          <a:p>
            <a:pPr marL="971550" lvl="1" indent="-514350">
              <a:spcBef>
                <a:spcPts val="1200"/>
              </a:spcBef>
              <a:buFont typeface="+mj-lt"/>
              <a:buAutoNum type="arabicPeriod"/>
              <a:defRPr/>
            </a:pPr>
            <a:r>
              <a:rPr altLang="en-US" dirty="0"/>
              <a:t>Identification of issues</a:t>
            </a:r>
          </a:p>
          <a:p>
            <a:pPr marL="971550" lvl="1" indent="-514350">
              <a:spcBef>
                <a:spcPts val="1200"/>
              </a:spcBef>
              <a:buFont typeface="+mj-lt"/>
              <a:buAutoNum type="arabicPeriod"/>
              <a:defRPr/>
            </a:pPr>
            <a:r>
              <a:rPr altLang="en-US" dirty="0"/>
              <a:t>Analysis of issues</a:t>
            </a:r>
          </a:p>
          <a:p>
            <a:pPr marL="971550" lvl="1" indent="-514350">
              <a:spcBef>
                <a:spcPts val="1200"/>
              </a:spcBef>
              <a:buFont typeface="+mj-lt"/>
              <a:buAutoNum type="arabicPeriod"/>
              <a:defRPr/>
            </a:pPr>
            <a:r>
              <a:rPr altLang="en-US" dirty="0"/>
              <a:t>Ranking or prioritizing of issues</a:t>
            </a:r>
          </a:p>
          <a:p>
            <a:pPr marL="971550" lvl="1" indent="-514350">
              <a:spcBef>
                <a:spcPts val="1200"/>
              </a:spcBef>
              <a:buFont typeface="+mj-lt"/>
              <a:buAutoNum type="arabicPeriod"/>
              <a:defRPr/>
            </a:pPr>
            <a:r>
              <a:rPr altLang="en-US" dirty="0"/>
              <a:t>Formulating issue response</a:t>
            </a:r>
          </a:p>
          <a:p>
            <a:pPr marL="971550" lvl="1" indent="-514350">
              <a:spcBef>
                <a:spcPts val="1200"/>
              </a:spcBef>
              <a:buFont typeface="+mj-lt"/>
              <a:buAutoNum type="arabicPeriod"/>
              <a:defRPr/>
            </a:pPr>
            <a:r>
              <a:rPr altLang="en-US" dirty="0"/>
              <a:t>Implementing issue response</a:t>
            </a:r>
          </a:p>
          <a:p>
            <a:pPr marL="971550" lvl="1" indent="-514350">
              <a:spcBef>
                <a:spcPts val="1200"/>
              </a:spcBef>
              <a:buFont typeface="+mj-lt"/>
              <a:buAutoNum type="arabicPeriod"/>
              <a:defRPr/>
            </a:pPr>
            <a:r>
              <a:rPr altLang="en-US" dirty="0"/>
              <a:t>Monitoring and evaluating issue response</a:t>
            </a:r>
          </a:p>
        </p:txBody>
      </p:sp>
      <p:sp>
        <p:nvSpPr>
          <p:cNvPr id="48132" name="Text Box 4">
            <a:extLst>
              <a:ext uri="{FF2B5EF4-FFF2-40B4-BE49-F238E27FC236}">
                <a16:creationId xmlns:a16="http://schemas.microsoft.com/office/drawing/2014/main" id="{B41954B9-D98E-9E4F-83FE-B657A5521C1E}"/>
              </a:ext>
            </a:extLst>
          </p:cNvPr>
          <p:cNvSpPr txBox="1">
            <a:spLocks noChangeArrowheads="1"/>
          </p:cNvSpPr>
          <p:nvPr/>
        </p:nvSpPr>
        <p:spPr bwMode="auto">
          <a:xfrm>
            <a:off x="6910388" y="6138864"/>
            <a:ext cx="3187700" cy="33813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eaLnBrk="1" hangingPunct="1">
              <a:lnSpc>
                <a:spcPct val="100000"/>
              </a:lnSpc>
              <a:spcBef>
                <a:spcPct val="0"/>
              </a:spcBef>
              <a:buFontTx/>
              <a:buNone/>
              <a:defRPr/>
            </a:pPr>
            <a:r>
              <a:rPr lang="en-US" altLang="en-US" sz="1600" dirty="0">
                <a:solidFill>
                  <a:prstClr val="black"/>
                </a:solidFill>
                <a:latin typeface="+mn-lt"/>
              </a:rPr>
              <a:t>Sources: Carroll, 1989; Bryson, 1988</a:t>
            </a:r>
          </a:p>
        </p:txBody>
      </p:sp>
      <p:sp>
        <p:nvSpPr>
          <p:cNvPr id="47108" name="Footer Placeholder 5">
            <a:extLst>
              <a:ext uri="{FF2B5EF4-FFF2-40B4-BE49-F238E27FC236}">
                <a16:creationId xmlns:a16="http://schemas.microsoft.com/office/drawing/2014/main" id="{2D62CB98-FCC2-7148-ACD3-AEF2EC33930A}"/>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47109" name="Slide Number Placeholder 7">
            <a:extLst>
              <a:ext uri="{FF2B5EF4-FFF2-40B4-BE49-F238E27FC236}">
                <a16:creationId xmlns:a16="http://schemas.microsoft.com/office/drawing/2014/main" id="{D2BDC3B5-E197-7A4B-A487-987C79282F0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6186A511-C5A1-AC4A-90E4-772A7409FC6B}" type="slidenum">
              <a:rPr lang="en-CA" altLang="en-US" b="0" smtClean="0">
                <a:solidFill>
                  <a:srgbClr val="898989"/>
                </a:solidFill>
                <a:latin typeface="Times New Roman" panose="02020603050405020304" pitchFamily="18" charset="0"/>
              </a:rPr>
              <a:pPr/>
              <a:t>5</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E0CD4A67-2210-C348-91C0-C2885719195E}"/>
              </a:ext>
            </a:extLst>
          </p:cNvPr>
          <p:cNvSpPr>
            <a:spLocks noGrp="1" noChangeArrowheads="1"/>
          </p:cNvSpPr>
          <p:nvPr>
            <p:ph type="title"/>
          </p:nvPr>
        </p:nvSpPr>
        <p:spPr>
          <a:xfrm>
            <a:off x="2209800" y="628650"/>
            <a:ext cx="6858000" cy="685800"/>
          </a:xfrm>
        </p:spPr>
        <p:txBody>
          <a:bodyPr>
            <a:normAutofit fontScale="90000"/>
          </a:bodyPr>
          <a:lstStyle/>
          <a:p>
            <a:pPr>
              <a:defRPr/>
            </a:pPr>
            <a:r>
              <a:rPr lang="en-US" altLang="en-US"/>
              <a:t>Issue Materiality</a:t>
            </a:r>
            <a:endParaRPr altLang="en-US"/>
          </a:p>
        </p:txBody>
      </p:sp>
      <p:sp>
        <p:nvSpPr>
          <p:cNvPr id="18437" name="Rectangle 3">
            <a:extLst>
              <a:ext uri="{FF2B5EF4-FFF2-40B4-BE49-F238E27FC236}">
                <a16:creationId xmlns:a16="http://schemas.microsoft.com/office/drawing/2014/main" id="{32D87155-9F47-EB4E-87AB-E10B84A22DF4}"/>
              </a:ext>
            </a:extLst>
          </p:cNvPr>
          <p:cNvSpPr>
            <a:spLocks noGrp="1" noChangeArrowheads="1"/>
          </p:cNvSpPr>
          <p:nvPr>
            <p:ph idx="1"/>
          </p:nvPr>
        </p:nvSpPr>
        <p:spPr>
          <a:xfrm>
            <a:off x="1943100" y="1728788"/>
            <a:ext cx="8305800" cy="4349750"/>
          </a:xfrm>
        </p:spPr>
        <p:txBody>
          <a:bodyPr/>
          <a:lstStyle/>
          <a:p>
            <a:pPr>
              <a:spcBef>
                <a:spcPts val="600"/>
              </a:spcBef>
              <a:defRPr/>
            </a:pPr>
            <a:r>
              <a:rPr lang="en-IN" b="1" dirty="0"/>
              <a:t>Issue materiality (sustainability materiality) </a:t>
            </a:r>
            <a:r>
              <a:rPr lang="en-IN" dirty="0">
                <a:sym typeface="Wingdings" panose="05000000000000000000" pitchFamily="2" charset="2"/>
              </a:rPr>
              <a:t> q</a:t>
            </a:r>
            <a:r>
              <a:rPr lang="en-IN" dirty="0"/>
              <a:t>uestion or matter that is sufficiently important to warrant management’s attention</a:t>
            </a:r>
          </a:p>
          <a:p>
            <a:pPr>
              <a:spcBef>
                <a:spcPts val="600"/>
              </a:spcBef>
              <a:defRPr/>
            </a:pPr>
            <a:r>
              <a:rPr lang="en-US" altLang="en-US" dirty="0"/>
              <a:t>An aspect or issue should be reported if it meets these criteria:</a:t>
            </a:r>
          </a:p>
          <a:p>
            <a:pPr lvl="1">
              <a:spcBef>
                <a:spcPts val="600"/>
              </a:spcBef>
              <a:defRPr/>
            </a:pPr>
            <a:r>
              <a:rPr lang="en-US" altLang="en-US" dirty="0"/>
              <a:t>Reflects the organization’s significant economic, environmental, and social impacts</a:t>
            </a:r>
          </a:p>
          <a:p>
            <a:pPr lvl="1">
              <a:spcBef>
                <a:spcPts val="600"/>
              </a:spcBef>
              <a:defRPr/>
            </a:pPr>
            <a:r>
              <a:rPr lang="en-US" altLang="en-US" dirty="0"/>
              <a:t>Substantively influence the assessments and decisions of stakeholders</a:t>
            </a:r>
            <a:endParaRPr altLang="en-US" dirty="0"/>
          </a:p>
        </p:txBody>
      </p:sp>
      <p:sp>
        <p:nvSpPr>
          <p:cNvPr id="49155" name="Footer Placeholder 5">
            <a:extLst>
              <a:ext uri="{FF2B5EF4-FFF2-40B4-BE49-F238E27FC236}">
                <a16:creationId xmlns:a16="http://schemas.microsoft.com/office/drawing/2014/main" id="{39F25BAA-69D9-A841-833A-450AAB212544}"/>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49156" name="Slide Number Placeholder 7">
            <a:extLst>
              <a:ext uri="{FF2B5EF4-FFF2-40B4-BE49-F238E27FC236}">
                <a16:creationId xmlns:a16="http://schemas.microsoft.com/office/drawing/2014/main" id="{FF1A2961-7946-C64B-90E8-43E72DEA2419}"/>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0E4662B4-E6E8-484A-BFC1-803F82A9730E}" type="slidenum">
              <a:rPr lang="en-CA" altLang="en-US" b="0" smtClean="0">
                <a:solidFill>
                  <a:srgbClr val="898989"/>
                </a:solidFill>
                <a:latin typeface="Times New Roman" panose="02020603050405020304" pitchFamily="18" charset="0"/>
              </a:rPr>
              <a:pPr/>
              <a:t>6</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DE400E85-AAB3-9943-BCA4-01B4AC106130}"/>
              </a:ext>
            </a:extLst>
          </p:cNvPr>
          <p:cNvSpPr>
            <a:spLocks noGrp="1" noChangeArrowheads="1"/>
          </p:cNvSpPr>
          <p:nvPr>
            <p:ph type="title"/>
          </p:nvPr>
        </p:nvSpPr>
        <p:spPr>
          <a:xfrm>
            <a:off x="1981200" y="533400"/>
            <a:ext cx="7162800" cy="585788"/>
          </a:xfrm>
        </p:spPr>
        <p:txBody>
          <a:bodyPr>
            <a:normAutofit fontScale="90000"/>
          </a:bodyPr>
          <a:lstStyle/>
          <a:p>
            <a:pPr eaLnBrk="1" hangingPunct="1">
              <a:defRPr/>
            </a:pPr>
            <a:r>
              <a:rPr altLang="en-US"/>
              <a:t>Assessment of Ethical </a:t>
            </a:r>
            <a:br>
              <a:rPr altLang="en-US"/>
            </a:br>
            <a:r>
              <a:rPr altLang="en-US"/>
              <a:t>Implications in Business Decisions</a:t>
            </a:r>
          </a:p>
        </p:txBody>
      </p:sp>
      <p:sp>
        <p:nvSpPr>
          <p:cNvPr id="40963" name="Rectangle 3">
            <a:extLst>
              <a:ext uri="{FF2B5EF4-FFF2-40B4-BE49-F238E27FC236}">
                <a16:creationId xmlns:a16="http://schemas.microsoft.com/office/drawing/2014/main" id="{CCA45EBA-1973-254F-8D9C-85918E82AE36}"/>
              </a:ext>
            </a:extLst>
          </p:cNvPr>
          <p:cNvSpPr>
            <a:spLocks noGrp="1" noChangeArrowheads="1"/>
          </p:cNvSpPr>
          <p:nvPr>
            <p:ph idx="1"/>
          </p:nvPr>
        </p:nvSpPr>
        <p:spPr>
          <a:xfrm>
            <a:off x="1981200" y="2336800"/>
            <a:ext cx="7886700" cy="4351338"/>
          </a:xfrm>
        </p:spPr>
        <p:txBody>
          <a:bodyPr/>
          <a:lstStyle/>
          <a:p>
            <a:pPr>
              <a:spcBef>
                <a:spcPts val="1200"/>
              </a:spcBef>
              <a:defRPr/>
            </a:pPr>
            <a:r>
              <a:rPr b="1" dirty="0"/>
              <a:t>Value judgments </a:t>
            </a:r>
            <a:r>
              <a:rPr dirty="0">
                <a:sym typeface="Wingdings" panose="05000000000000000000" pitchFamily="2" charset="2"/>
              </a:rPr>
              <a:t> </a:t>
            </a:r>
            <a:r>
              <a:rPr dirty="0"/>
              <a:t>subjective evaluations of what is considered important</a:t>
            </a:r>
          </a:p>
          <a:p>
            <a:pPr lvl="1">
              <a:spcBef>
                <a:spcPts val="1200"/>
              </a:spcBef>
              <a:defRPr/>
            </a:pPr>
            <a:r>
              <a:rPr lang="en-CA" dirty="0"/>
              <a:t>Based on how managers intuitively feel about the goodness or rightness of various goals</a:t>
            </a:r>
          </a:p>
          <a:p>
            <a:pPr>
              <a:spcBef>
                <a:spcPts val="1200"/>
              </a:spcBef>
              <a:defRPr/>
            </a:pPr>
            <a:r>
              <a:rPr b="1" dirty="0"/>
              <a:t>Moral standards </a:t>
            </a:r>
            <a:r>
              <a:rPr b="1" dirty="0">
                <a:sym typeface="Wingdings" panose="05000000000000000000" pitchFamily="2" charset="2"/>
              </a:rPr>
              <a:t></a:t>
            </a:r>
            <a:r>
              <a:rPr dirty="0"/>
              <a:t> the means by which individuals judge their actions and the actions of others</a:t>
            </a:r>
          </a:p>
          <a:p>
            <a:pPr lvl="1">
              <a:spcBef>
                <a:spcPts val="1200"/>
              </a:spcBef>
              <a:defRPr/>
            </a:pPr>
            <a:r>
              <a:rPr lang="en-CA" dirty="0"/>
              <a:t>Based upon accepted behaviour in society</a:t>
            </a:r>
          </a:p>
        </p:txBody>
      </p:sp>
      <p:sp>
        <p:nvSpPr>
          <p:cNvPr id="15363" name="Footer Placeholder 1">
            <a:extLst>
              <a:ext uri="{FF2B5EF4-FFF2-40B4-BE49-F238E27FC236}">
                <a16:creationId xmlns:a16="http://schemas.microsoft.com/office/drawing/2014/main" id="{D6964E6A-1C9E-1245-B253-407E5B548C64}"/>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15364" name="Slide Number Placeholder 2">
            <a:extLst>
              <a:ext uri="{FF2B5EF4-FFF2-40B4-BE49-F238E27FC236}">
                <a16:creationId xmlns:a16="http://schemas.microsoft.com/office/drawing/2014/main" id="{5B2F0C7B-9B44-8A41-8E8C-47145218FC5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459385BB-4C92-7446-BB60-40767CF1F0D3}" type="slidenum">
              <a:rPr lang="en-CA" altLang="en-US" b="0" smtClean="0">
                <a:solidFill>
                  <a:srgbClr val="898989"/>
                </a:solidFill>
                <a:latin typeface="Times New Roman" panose="02020603050405020304" pitchFamily="18" charset="0"/>
              </a:rPr>
              <a:pPr/>
              <a:t>7</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A09EF6AD-29DB-4443-802D-870AAFEE473F}"/>
              </a:ext>
            </a:extLst>
          </p:cNvPr>
          <p:cNvSpPr>
            <a:spLocks noGrp="1" noChangeArrowheads="1"/>
          </p:cNvSpPr>
          <p:nvPr>
            <p:ph type="title"/>
          </p:nvPr>
        </p:nvSpPr>
        <p:spPr>
          <a:xfrm>
            <a:off x="2133600" y="685800"/>
            <a:ext cx="6858000" cy="685800"/>
          </a:xfrm>
        </p:spPr>
        <p:txBody>
          <a:bodyPr>
            <a:normAutofit fontScale="90000"/>
          </a:bodyPr>
          <a:lstStyle/>
          <a:p>
            <a:pPr eaLnBrk="1" hangingPunct="1">
              <a:defRPr/>
            </a:pPr>
            <a:r>
              <a:rPr altLang="en-US"/>
              <a:t>Ethical Leadership Forms</a:t>
            </a:r>
          </a:p>
        </p:txBody>
      </p:sp>
      <p:sp>
        <p:nvSpPr>
          <p:cNvPr id="5125" name="Rectangle 3">
            <a:extLst>
              <a:ext uri="{FF2B5EF4-FFF2-40B4-BE49-F238E27FC236}">
                <a16:creationId xmlns:a16="http://schemas.microsoft.com/office/drawing/2014/main" id="{CF230CF8-19BD-554B-B014-7E396F7E8A4D}"/>
              </a:ext>
            </a:extLst>
          </p:cNvPr>
          <p:cNvSpPr>
            <a:spLocks noGrp="1" noChangeArrowheads="1"/>
          </p:cNvSpPr>
          <p:nvPr>
            <p:ph idx="1"/>
          </p:nvPr>
        </p:nvSpPr>
        <p:spPr>
          <a:xfrm>
            <a:off x="1981200" y="1830389"/>
            <a:ext cx="8382000" cy="4351337"/>
          </a:xfrm>
        </p:spPr>
        <p:txBody>
          <a:bodyPr>
            <a:normAutofit lnSpcReduction="10000"/>
          </a:bodyPr>
          <a:lstStyle/>
          <a:p>
            <a:pPr eaLnBrk="1" hangingPunct="1">
              <a:defRPr/>
            </a:pPr>
            <a:r>
              <a:rPr dirty="0"/>
              <a:t>Research on leadership identifies three possible forms applicable to the ethics of business and corporate social responsibility: </a:t>
            </a:r>
          </a:p>
          <a:p>
            <a:pPr eaLnBrk="1" hangingPunct="1">
              <a:defRPr/>
            </a:pPr>
            <a:endParaRPr sz="1200" dirty="0"/>
          </a:p>
          <a:p>
            <a:pPr lvl="1">
              <a:spcBef>
                <a:spcPts val="600"/>
              </a:spcBef>
              <a:defRPr/>
            </a:pPr>
            <a:r>
              <a:rPr lang="en-CA" dirty="0"/>
              <a:t>Ethical </a:t>
            </a:r>
            <a:r>
              <a:rPr lang="en-CA" dirty="0">
                <a:sym typeface="Wingdings" panose="05000000000000000000" pitchFamily="2" charset="2"/>
              </a:rPr>
              <a:t> communicate ethical standards and encourage ethical conduct</a:t>
            </a:r>
            <a:endParaRPr lang="en-CA" dirty="0"/>
          </a:p>
          <a:p>
            <a:pPr lvl="1">
              <a:spcBef>
                <a:spcPts val="600"/>
              </a:spcBef>
              <a:defRPr/>
            </a:pPr>
            <a:r>
              <a:rPr lang="en-CA" dirty="0"/>
              <a:t>Responsible </a:t>
            </a:r>
            <a:r>
              <a:rPr lang="en-CA" dirty="0">
                <a:sym typeface="Wingdings" panose="05000000000000000000" pitchFamily="2" charset="2"/>
              </a:rPr>
              <a:t> narrow orientation focused on financial performance and extended orientation with stakeholder view</a:t>
            </a:r>
            <a:endParaRPr lang="en-CA" dirty="0"/>
          </a:p>
          <a:p>
            <a:pPr lvl="1">
              <a:spcBef>
                <a:spcPts val="600"/>
              </a:spcBef>
              <a:defRPr/>
            </a:pPr>
            <a:r>
              <a:rPr lang="en-CA" dirty="0"/>
              <a:t>Servant leadership </a:t>
            </a:r>
            <a:r>
              <a:rPr lang="en-CA" dirty="0">
                <a:sym typeface="Wingdings" panose="05000000000000000000" pitchFamily="2" charset="2"/>
              </a:rPr>
              <a:t> emphasizes concern for others, and combines motivation to lead with the need to serve others</a:t>
            </a:r>
          </a:p>
          <a:p>
            <a:pPr lvl="2">
              <a:spcBef>
                <a:spcPts val="600"/>
              </a:spcBef>
              <a:defRPr/>
            </a:pPr>
            <a:r>
              <a:rPr lang="en-CA" dirty="0">
                <a:sym typeface="Wingdings" panose="05000000000000000000" pitchFamily="2" charset="2"/>
              </a:rPr>
              <a:t>Includes the design and implementation of corporate ethics programs</a:t>
            </a:r>
            <a:endParaRPr lang="en-CA" altLang="en-US" dirty="0"/>
          </a:p>
        </p:txBody>
      </p:sp>
      <p:sp>
        <p:nvSpPr>
          <p:cNvPr id="13315" name="Footer Placeholder 5">
            <a:extLst>
              <a:ext uri="{FF2B5EF4-FFF2-40B4-BE49-F238E27FC236}">
                <a16:creationId xmlns:a16="http://schemas.microsoft.com/office/drawing/2014/main" id="{485133A4-1544-6449-BAA2-0286F05B8AF6}"/>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3316" name="Slide Number Placeholder 7">
            <a:extLst>
              <a:ext uri="{FF2B5EF4-FFF2-40B4-BE49-F238E27FC236}">
                <a16:creationId xmlns:a16="http://schemas.microsoft.com/office/drawing/2014/main" id="{284620CE-BB60-9E4C-A5D3-13A50304268D}"/>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D3D2A287-D945-0742-9B0A-04B3D72BF0D9}" type="slidenum">
              <a:rPr lang="en-CA" altLang="en-US" b="0" smtClean="0">
                <a:solidFill>
                  <a:srgbClr val="898989"/>
                </a:solidFill>
                <a:latin typeface="Times New Roman" panose="02020603050405020304" pitchFamily="18" charset="0"/>
              </a:rPr>
              <a:pPr/>
              <a:t>8</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58B2E4D8-F51D-BA41-AF94-D31019D5BE69}"/>
              </a:ext>
            </a:extLst>
          </p:cNvPr>
          <p:cNvSpPr>
            <a:spLocks noGrp="1" noChangeArrowheads="1"/>
          </p:cNvSpPr>
          <p:nvPr>
            <p:ph type="title"/>
          </p:nvPr>
        </p:nvSpPr>
        <p:spPr>
          <a:xfrm>
            <a:off x="2133600" y="304800"/>
            <a:ext cx="6858000" cy="685800"/>
          </a:xfrm>
        </p:spPr>
        <p:txBody>
          <a:bodyPr>
            <a:normAutofit fontScale="90000"/>
          </a:bodyPr>
          <a:lstStyle/>
          <a:p>
            <a:pPr>
              <a:defRPr/>
            </a:pPr>
            <a:r>
              <a:rPr altLang="en-US"/>
              <a:t>Describing Corporate </a:t>
            </a:r>
            <a:br>
              <a:rPr altLang="en-US"/>
            </a:br>
            <a:r>
              <a:rPr altLang="en-US"/>
              <a:t>Social Responsibility (CSR)</a:t>
            </a:r>
          </a:p>
        </p:txBody>
      </p:sp>
      <p:sp>
        <p:nvSpPr>
          <p:cNvPr id="5125" name="Rectangle 3">
            <a:extLst>
              <a:ext uri="{FF2B5EF4-FFF2-40B4-BE49-F238E27FC236}">
                <a16:creationId xmlns:a16="http://schemas.microsoft.com/office/drawing/2014/main" id="{50A103EE-0961-9048-8C5C-6E440222D275}"/>
              </a:ext>
            </a:extLst>
          </p:cNvPr>
          <p:cNvSpPr>
            <a:spLocks noGrp="1" noChangeArrowheads="1"/>
          </p:cNvSpPr>
          <p:nvPr>
            <p:ph idx="1"/>
          </p:nvPr>
        </p:nvSpPr>
        <p:spPr>
          <a:xfrm>
            <a:off x="1981201" y="2176463"/>
            <a:ext cx="8101013" cy="2887662"/>
          </a:xfrm>
        </p:spPr>
        <p:txBody>
          <a:bodyPr/>
          <a:lstStyle/>
          <a:p>
            <a:pPr>
              <a:defRPr/>
            </a:pPr>
            <a:r>
              <a:rPr altLang="en-US" dirty="0"/>
              <a:t>The way a corporation achieves a balance among it economic, social, and environmental responsibilities in its operations so as to address shareholder and other stakeholder expectations</a:t>
            </a:r>
          </a:p>
        </p:txBody>
      </p:sp>
      <p:sp>
        <p:nvSpPr>
          <p:cNvPr id="12292" name="Footer Placeholder 5">
            <a:extLst>
              <a:ext uri="{FF2B5EF4-FFF2-40B4-BE49-F238E27FC236}">
                <a16:creationId xmlns:a16="http://schemas.microsoft.com/office/drawing/2014/main" id="{94B49463-0B5E-DC45-9092-1AF263F0453C}"/>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00B9792B-B720-B64D-8BCB-6C9A13B9375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7EF1E4C4-44F3-9E4B-967A-67EDC4D9D7E9}" type="slidenum">
              <a:rPr lang="en-CA" altLang="en-US" b="0" smtClean="0">
                <a:solidFill>
                  <a:srgbClr val="898989"/>
                </a:solidFill>
                <a:latin typeface="Times New Roman" panose="02020603050405020304" pitchFamily="18" charset="0"/>
              </a:rPr>
              <a:pPr/>
              <a:t>9</a:t>
            </a:fld>
            <a:endParaRPr lang="en-CA" altLang="en-US" b="0">
              <a:solidFill>
                <a:srgbClr val="898989"/>
              </a:solidFill>
              <a:latin typeface="Times New Roman" panose="02020603050405020304" pitchFamily="18" charset="0"/>
            </a:endParaRPr>
          </a:p>
        </p:txBody>
      </p:sp>
      <p:pic>
        <p:nvPicPr>
          <p:cNvPr id="12293" name="Picture 1">
            <a:extLst>
              <a:ext uri="{FF2B5EF4-FFF2-40B4-BE49-F238E27FC236}">
                <a16:creationId xmlns:a16="http://schemas.microsoft.com/office/drawing/2014/main" id="{7F99800B-5FD0-1E46-B7F4-7716CC8A2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1" y="3505201"/>
            <a:ext cx="4551363" cy="29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1311</Words>
  <Application>Microsoft Macintosh PowerPoint</Application>
  <PresentationFormat>Widescreen</PresentationFormat>
  <Paragraphs>128</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Constantia</vt:lpstr>
      <vt:lpstr>Times New Roman</vt:lpstr>
      <vt:lpstr>Office Theme</vt:lpstr>
      <vt:lpstr>The Internal Context of Business</vt:lpstr>
      <vt:lpstr>The External Environment of Business</vt:lpstr>
      <vt:lpstr>Stakeholder and Issue Analysis</vt:lpstr>
      <vt:lpstr>Issue Analysis  </vt:lpstr>
      <vt:lpstr>The Issue Management Process  </vt:lpstr>
      <vt:lpstr>Issue Materiality</vt:lpstr>
      <vt:lpstr>Assessment of Ethical  Implications in Business Decisions</vt:lpstr>
      <vt:lpstr>Ethical Leadership Forms</vt:lpstr>
      <vt:lpstr>Describing Corporate  Social Responsibility (CSR)</vt:lpstr>
      <vt:lpstr>Responses to CSR</vt:lpstr>
      <vt:lpstr>Responses to CSR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Internal Context of Business</dc:title>
  <dc:creator>Microsoft Office User</dc:creator>
  <cp:lastModifiedBy>Microsoft Office User</cp:lastModifiedBy>
  <cp:revision>1</cp:revision>
  <dcterms:created xsi:type="dcterms:W3CDTF">2021-08-22T19:46:24Z</dcterms:created>
  <dcterms:modified xsi:type="dcterms:W3CDTF">2021-08-22T20:05:50Z</dcterms:modified>
</cp:coreProperties>
</file>